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1189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/>
    <p:restoredTop sz="94663"/>
  </p:normalViewPr>
  <p:slideViewPr>
    <p:cSldViewPr snapToGrid="0">
      <p:cViewPr varScale="1">
        <p:scale>
          <a:sx n="105" d="100"/>
          <a:sy n="105" d="100"/>
        </p:scale>
        <p:origin x="200" y="6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8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387975" y="789025"/>
            <a:ext cx="85206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_AND_BODY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832400" y="1304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3"/>
          </p:nvPr>
        </p:nvSpPr>
        <p:spPr>
          <a:xfrm>
            <a:off x="386975" y="864000"/>
            <a:ext cx="83682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4"/>
          </p:nvPr>
        </p:nvSpPr>
        <p:spPr>
          <a:xfrm>
            <a:off x="4813725" y="3822525"/>
            <a:ext cx="39999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3050" algn="r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2pPr>
            <a:lvl3pPr marL="1371600" lvl="2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3pPr>
            <a:lvl4pPr marL="1828800" lvl="3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4pPr>
            <a:lvl5pPr marL="2286000" lvl="4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5pPr>
            <a:lvl6pPr marL="2743200" lvl="5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6pPr>
            <a:lvl7pPr marL="3200400" lvl="6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7pPr>
            <a:lvl8pPr marL="3657600" lvl="7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8pPr>
            <a:lvl9pPr marL="4114800" lvl="8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4832400" y="1304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3"/>
          </p:nvPr>
        </p:nvSpPr>
        <p:spPr>
          <a:xfrm>
            <a:off x="386975" y="787800"/>
            <a:ext cx="83682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4"/>
          </p:nvPr>
        </p:nvSpPr>
        <p:spPr>
          <a:xfrm>
            <a:off x="4813725" y="3822525"/>
            <a:ext cx="39999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3050" algn="r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2pPr>
            <a:lvl3pPr marL="1371600" lvl="2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3pPr>
            <a:lvl4pPr marL="1828800" lvl="3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4pPr>
            <a:lvl5pPr marL="2286000" lvl="4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5pPr>
            <a:lvl6pPr marL="2743200" lvl="5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6pPr>
            <a:lvl7pPr marL="3200400" lvl="6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7pPr>
            <a:lvl8pPr marL="3657600" lvl="7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8pPr>
            <a:lvl9pPr marL="4114800" lvl="8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legalcode.e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legalcode.en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hyperlink" Target="https://youtu.be/H_zfxESyR_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e.pcloud.link/publink/show?code=XZw9QMZH7esu5IdTdYosyXY2bdXfXwEFWJy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4D1mSun6I3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3pqABDGrbQ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.pcloud.link/publink/show?code=XZw9QMZH7esu5IdTdYosyXY2bdXfXwEFWJy" TargetMode="External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hyperlink" Target="https://youtu.be/t7mW5qAHiL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iCUo4Jt5FD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Y_zOlFFPsX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gJkeSK3iDy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P53qz6uKtM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_fwUR6WxeFw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hAUZXN4zIx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.pcloud.link/publink/show?code=XZw9QMZH7esu5IdTdYosyXY2bdXfXwEFWJy" TargetMode="External"/><Relationship Id="rId2" Type="http://schemas.openxmlformats.org/officeDocument/2006/relationships/hyperlink" Target="https://www.youtube.com/playlist?list=PL5lH3lI2b1GLA0Na23V8DXPU9weNq-Wn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/4.0/legalcode.e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5n9KgwUSBd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legalcode.en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2.jpeg"/><Relationship Id="rId2" Type="http://schemas.openxmlformats.org/officeDocument/2006/relationships/hyperlink" Target="https://youtu.be/t1r1KUbLOJ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e.pcloud.link/publink/show?code=XZw9QMZH7esu5IdTdYosyXY2bdXfXwEFWJy" TargetMode="External"/><Relationship Id="rId4" Type="http://schemas.openxmlformats.org/officeDocument/2006/relationships/image" Target="https://img.freepik.com/free-photo/woman-s-eye-with-smart-contact-lens-biometric-secu-technology-concept_53876-97883.jpg?t=st=1707329041~exp=1707329641~hmac=db1848fcc355215698c1eceb171fcc0b56e4537403badfe782a627155ac9098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o7tubGXIrnQ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eg"/><Relationship Id="rId2" Type="http://schemas.openxmlformats.org/officeDocument/2006/relationships/hyperlink" Target="https://youtu.be/83HUEeivEyQ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/4.0/legalcode.en" TargetMode="External"/><Relationship Id="rId4" Type="http://schemas.openxmlformats.org/officeDocument/2006/relationships/hyperlink" Target="https://e.pcloud.link/publink/show?code=XZw9QMZH7esu5IdTdYosyXY2bdXfXwEFWJ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Yn0DB7Nmsw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nf29ZY-e9po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legalcode.en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hyperlink" Target="https://youtu.be/pBHkrCY8758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hyperlink" Target="https://e.pcloud.link/publink/show?code=XZw9QMZH7esu5IdTdYosyXY2bdXfXwEFWJy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hyperlink" Target="https://youtu.be/9i_50qFM1x0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4.0/legalcode.en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jpeg"/><Relationship Id="rId2" Type="http://schemas.openxmlformats.org/officeDocument/2006/relationships/hyperlink" Target="https://youtu.be/sq2JshsNH3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4.0/legalcode.en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e.pcloud.link/publink/show?code=XZw9QMZH7esu5IdTdYosyXY2bdXfXwEFWJ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reativecommons.org/licenses/by/4.0/legalcode.en" TargetMode="External"/><Relationship Id="rId2" Type="http://schemas.openxmlformats.org/officeDocument/2006/relationships/hyperlink" Target="https://youtu.be/S9KIrbvUqWk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hyperlink" Target="https://e.pcloud.link/publink/show?code=XZw9QMZH7esu5IdTdYosyXY2bdXfXwEFWJ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2">
            <a:extLst>
              <a:ext uri="{FF2B5EF4-FFF2-40B4-BE49-F238E27FC236}">
                <a16:creationId xmlns:a16="http://schemas.microsoft.com/office/drawing/2014/main" id="{5C23AB26-4616-402A-305E-E47ADDC93D86}"/>
              </a:ext>
            </a:extLst>
          </p:cNvPr>
          <p:cNvSpPr txBox="1">
            <a:spLocks/>
          </p:cNvSpPr>
          <p:nvPr/>
        </p:nvSpPr>
        <p:spPr>
          <a:xfrm>
            <a:off x="-2" y="3570766"/>
            <a:ext cx="9144000" cy="110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27000" indent="0" algn="ctr"/>
            <a:r>
              <a:rPr lang="en-US" sz="1400" b="1" i="1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“Digital Decentralization: Ethical Democracy via Blockchain and Artificial Intelligence”</a:t>
            </a:r>
            <a:endParaRPr lang="pt-PT" sz="14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0" indent="0" algn="ctr"/>
            <a:r>
              <a:rPr lang="en-US" sz="1400" b="1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work is licensed under the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license.</a:t>
            </a:r>
            <a:endParaRPr lang="pt-PT" sz="14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0" indent="0" algn="ctr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Dario Rodrigues</a:t>
            </a:r>
            <a:r>
              <a:rPr lang="pt-PT" sz="1200" b="1" dirty="0"/>
              <a:t> - 2024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EAA0046-0F8F-6703-5106-A5CCC55534B5}"/>
              </a:ext>
            </a:extLst>
          </p:cNvPr>
          <p:cNvSpPr/>
          <p:nvPr/>
        </p:nvSpPr>
        <p:spPr>
          <a:xfrm>
            <a:off x="0" y="839589"/>
            <a:ext cx="91439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Digital </a:t>
            </a:r>
            <a:r>
              <a:rPr lang="pt-PT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Decentralization</a:t>
            </a:r>
            <a:r>
              <a:rPr lang="pt-P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pt-PT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Ethical</a:t>
            </a:r>
            <a:r>
              <a:rPr lang="pt-P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PT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Democracy</a:t>
            </a:r>
            <a:r>
              <a:rPr lang="pt-P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via Blockchain </a:t>
            </a:r>
            <a:r>
              <a:rPr lang="pt-PT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</a:t>
            </a:r>
            <a:r>
              <a:rPr lang="pt-P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003DA30-5ABC-DEC4-8741-2C810F32E3DF}"/>
              </a:ext>
            </a:extLst>
          </p:cNvPr>
          <p:cNvSpPr txBox="1"/>
          <p:nvPr/>
        </p:nvSpPr>
        <p:spPr>
          <a:xfrm>
            <a:off x="-2" y="2965083"/>
            <a:ext cx="9143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dirty="0" err="1">
                <a:solidFill>
                  <a:schemeClr val="bg1"/>
                </a:solidFill>
              </a:rPr>
              <a:t>Academic</a:t>
            </a:r>
            <a:r>
              <a:rPr lang="pt-PT" sz="1200" dirty="0">
                <a:solidFill>
                  <a:schemeClr val="bg1"/>
                </a:solidFill>
              </a:rPr>
              <a:t> </a:t>
            </a:r>
            <a:r>
              <a:rPr lang="pt-PT" sz="1200" dirty="0" err="1">
                <a:solidFill>
                  <a:schemeClr val="bg1"/>
                </a:solidFill>
              </a:rPr>
              <a:t>Statement</a:t>
            </a:r>
            <a:r>
              <a:rPr lang="pt-PT" sz="1200" dirty="0">
                <a:solidFill>
                  <a:schemeClr val="bg1"/>
                </a:solidFill>
              </a:rPr>
              <a:t>: </a:t>
            </a:r>
            <a:r>
              <a:rPr lang="pt-PT" sz="1200" dirty="0" err="1">
                <a:solidFill>
                  <a:schemeClr val="bg1"/>
                </a:solidFill>
              </a:rPr>
              <a:t>All</a:t>
            </a:r>
            <a:r>
              <a:rPr lang="pt-PT" sz="1200" dirty="0">
                <a:solidFill>
                  <a:schemeClr val="bg1"/>
                </a:solidFill>
              </a:rPr>
              <a:t> </a:t>
            </a:r>
            <a:r>
              <a:rPr lang="pt-PT" sz="1200" dirty="0" err="1">
                <a:solidFill>
                  <a:schemeClr val="bg1"/>
                </a:solidFill>
              </a:rPr>
              <a:t>subjects</a:t>
            </a:r>
            <a:r>
              <a:rPr lang="pt-PT" sz="1200" dirty="0">
                <a:solidFill>
                  <a:schemeClr val="bg1"/>
                </a:solidFill>
              </a:rPr>
              <a:t> in </a:t>
            </a:r>
            <a:r>
              <a:rPr lang="pt-PT" sz="1200" dirty="0" err="1">
                <a:solidFill>
                  <a:schemeClr val="bg1"/>
                </a:solidFill>
              </a:rPr>
              <a:t>this</a:t>
            </a:r>
            <a:r>
              <a:rPr lang="pt-PT" sz="1200" dirty="0">
                <a:solidFill>
                  <a:schemeClr val="bg1"/>
                </a:solidFill>
              </a:rPr>
              <a:t> </a:t>
            </a:r>
            <a:r>
              <a:rPr lang="pt-PT" sz="1200" dirty="0" err="1">
                <a:solidFill>
                  <a:schemeClr val="bg1"/>
                </a:solidFill>
              </a:rPr>
              <a:t>section</a:t>
            </a:r>
            <a:r>
              <a:rPr lang="pt-PT" sz="1200" dirty="0">
                <a:solidFill>
                  <a:schemeClr val="bg1"/>
                </a:solidFill>
              </a:rPr>
              <a:t> are </a:t>
            </a:r>
            <a:r>
              <a:rPr lang="pt-PT" sz="1200" dirty="0" err="1">
                <a:solidFill>
                  <a:schemeClr val="bg1"/>
                </a:solidFill>
              </a:rPr>
              <a:t>presented</a:t>
            </a:r>
            <a:r>
              <a:rPr lang="pt-PT" sz="1200" dirty="0">
                <a:solidFill>
                  <a:schemeClr val="bg1"/>
                </a:solidFill>
              </a:rPr>
              <a:t> </a:t>
            </a:r>
            <a:r>
              <a:rPr lang="pt-PT" sz="1200" dirty="0" err="1">
                <a:solidFill>
                  <a:schemeClr val="bg1"/>
                </a:solidFill>
              </a:rPr>
              <a:t>from</a:t>
            </a:r>
            <a:r>
              <a:rPr lang="pt-PT" sz="1200" dirty="0">
                <a:solidFill>
                  <a:schemeClr val="bg1"/>
                </a:solidFill>
              </a:rPr>
              <a:t> a liberal </a:t>
            </a:r>
            <a:r>
              <a:rPr lang="pt-PT" sz="1200" dirty="0" err="1">
                <a:solidFill>
                  <a:schemeClr val="bg1"/>
                </a:solidFill>
              </a:rPr>
              <a:t>democratic</a:t>
            </a:r>
            <a:r>
              <a:rPr lang="pt-PT" sz="1200" dirty="0">
                <a:solidFill>
                  <a:schemeClr val="bg1"/>
                </a:solidFill>
              </a:rPr>
              <a:t> </a:t>
            </a:r>
            <a:r>
              <a:rPr lang="pt-PT" sz="1200" dirty="0" err="1">
                <a:solidFill>
                  <a:schemeClr val="bg1"/>
                </a:solidFill>
              </a:rPr>
              <a:t>perspective</a:t>
            </a:r>
            <a:r>
              <a:rPr lang="pt-PT" sz="12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0153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8. </a:t>
            </a:r>
            <a:r>
              <a:rPr b="1" dirty="0">
                <a:solidFill>
                  <a:srgbClr val="941100"/>
                </a:solidFill>
                <a:hlinkClick r:id="rId2"/>
              </a:rPr>
              <a:t>CBDC: Centralization of Digital Money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738977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738977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738977"/>
            <a:ext cx="8686800" cy="29625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738977"/>
            <a:ext cx="4190999" cy="29625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76204" y="1422852"/>
            <a:ext cx="4800602" cy="363945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900" b="1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vs.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Currencies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Central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Bank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(CBDC)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risks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autonomy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independence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CBDC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represents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compromise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dependency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central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banks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Dilemmas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Privacy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Concerns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inherent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CBDC poses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significant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challenges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"single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point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failure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"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making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vulnerable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cyberattacks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surveillance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abusive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citizen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threatens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freedom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raising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concerns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both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authoritarian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democratic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regimes.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Balancing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Financial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Inclusion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Privacy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CBDCs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significant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benefits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immediate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-free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especially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underserved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areas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Implementing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measures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pseudonymity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regulated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can balance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CBDCs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support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compromising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autonomy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citizens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rights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0179" y="1792949"/>
            <a:ext cx="4190999" cy="29625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1" y="1940872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24401" y="4376444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Imagem 12" descr="Uma imagem com arte, desenho&#10;&#10;Descrição gerada automaticamente">
            <a:extLst>
              <a:ext uri="{FF2B5EF4-FFF2-40B4-BE49-F238E27FC236}">
                <a16:creationId xmlns:a16="http://schemas.microsoft.com/office/drawing/2014/main" id="{F63B48FA-A9C5-AE5C-33D6-B6EBE4778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940872"/>
            <a:ext cx="2095498" cy="2359372"/>
          </a:xfrm>
          <a:prstGeom prst="rect">
            <a:avLst/>
          </a:prstGeom>
        </p:spPr>
      </p:pic>
      <p:pic>
        <p:nvPicPr>
          <p:cNvPr id="16" name="Imagem 15" descr="Uma imagem com nuvem, edifício, ar livre, arranha-céus&#10;&#10;Descrição gerada automaticamente">
            <a:extLst>
              <a:ext uri="{FF2B5EF4-FFF2-40B4-BE49-F238E27FC236}">
                <a16:creationId xmlns:a16="http://schemas.microsoft.com/office/drawing/2014/main" id="{D48BD2F4-58A8-1E3F-87C8-FE337EA9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1940872"/>
            <a:ext cx="2019298" cy="2359372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3F4C1581-85BE-3957-2A9A-18302A41DCF1}"/>
              </a:ext>
            </a:extLst>
          </p:cNvPr>
          <p:cNvSpPr txBox="1"/>
          <p:nvPr/>
        </p:nvSpPr>
        <p:spPr>
          <a:xfrm>
            <a:off x="4724399" y="4359841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Image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obtained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using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AI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019A10C-B09A-FF4A-CCFE-5221363DD702}"/>
              </a:ext>
            </a:extLst>
          </p:cNvPr>
          <p:cNvSpPr txBox="1"/>
          <p:nvPr/>
        </p:nvSpPr>
        <p:spPr>
          <a:xfrm>
            <a:off x="0" y="1056457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dilemmas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concerns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associated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Central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Bank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Currency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(CBDC)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balance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between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require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protecting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rights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while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leveraging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CBDC's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benefits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338A54-E7F7-C642-7E20-07275E3C35E7}"/>
              </a:ext>
            </a:extLst>
          </p:cNvPr>
          <p:cNvSpPr txBox="1"/>
          <p:nvPr/>
        </p:nvSpPr>
        <p:spPr>
          <a:xfrm>
            <a:off x="0" y="4885627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46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5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B09B45C-4673-3C8A-7C1E-FB83C7E3D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314" y="739161"/>
            <a:ext cx="268198" cy="268198"/>
          </a:xfrm>
          <a:prstGeom prst="rect">
            <a:avLst/>
          </a:prstGeom>
        </p:spPr>
      </p:pic>
      <p:pic>
        <p:nvPicPr>
          <p:cNvPr id="9218" name="Picture 2" descr="Miniatura de vídeo: 8. Central Bank Digital Currency (CBDC)">
            <a:hlinkClick r:id="rId2"/>
            <a:extLst>
              <a:ext uri="{FF2B5EF4-FFF2-40B4-BE49-F238E27FC236}">
                <a16:creationId xmlns:a16="http://schemas.microsoft.com/office/drawing/2014/main" id="{190EFD40-087F-2F49-0AF5-0ECCA15D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81190"/>
            <a:ext cx="927100" cy="5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FE07670-FE68-901C-133B-812A15F739D9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6760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9. </a:t>
            </a:r>
            <a:r>
              <a:rPr b="1" dirty="0">
                <a:solidFill>
                  <a:srgbClr val="941100"/>
                </a:solidFill>
                <a:hlinkClick r:id="rId2"/>
              </a:rPr>
              <a:t>Cryptography &amp; AI in Healthcare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1" y="17753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66701" y="17753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6701" y="1775370"/>
            <a:ext cx="8686800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66701" y="1775370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649249"/>
            <a:ext cx="4971856" cy="3193182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1000" b="1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Enhanced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Patient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Privacy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Data Management: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improve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clinical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management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medical records,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sharing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Patients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over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facilitating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participation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research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wealth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healthcare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industry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rewards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sharing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Combating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Counterfeiting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Personalizing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Treatments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verifies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authenticity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medications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counterfeiting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amounts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health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contributing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scientific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research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personalization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medical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treatments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Healthcare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brings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sharing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practices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forefront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crucial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respect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consent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as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strategy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health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governance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quality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Healthcare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serves as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safeguard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rights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2501" y="1775370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62501" y="2050046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62501" y="4485618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62501" y="4485618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 </a:t>
            </a: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C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reativeart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Freepik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AC8D8F-5183-E0B4-B809-F4811743A212}"/>
              </a:ext>
            </a:extLst>
          </p:cNvPr>
          <p:cNvSpPr txBox="1"/>
          <p:nvPr/>
        </p:nvSpPr>
        <p:spPr>
          <a:xfrm>
            <a:off x="1" y="1175950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enhance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patient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improve data management,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combat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counterfeiting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personalize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treatments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addresses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impact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healthcare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 </a:t>
            </a:r>
          </a:p>
        </p:txBody>
      </p:sp>
      <p:pic>
        <p:nvPicPr>
          <p:cNvPr id="15" name="Imagem 14" descr="Uma imagem com pessoa, vestuário, Cara humana, arranha-céus&#10;&#10;Descrição gerada automaticamente">
            <a:extLst>
              <a:ext uri="{FF2B5EF4-FFF2-40B4-BE49-F238E27FC236}">
                <a16:creationId xmlns:a16="http://schemas.microsoft.com/office/drawing/2014/main" id="{4883FCBE-3898-B95D-30A9-2E4ADDE33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1" y="2057175"/>
            <a:ext cx="3962399" cy="236202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3515019-164D-95F1-E47D-94523DD4B054}"/>
              </a:ext>
            </a:extLst>
          </p:cNvPr>
          <p:cNvSpPr txBox="1"/>
          <p:nvPr/>
        </p:nvSpPr>
        <p:spPr>
          <a:xfrm>
            <a:off x="22859" y="4850522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47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BC39026-65C3-97D3-9ECA-578B7696B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458" y="756161"/>
            <a:ext cx="268198" cy="268198"/>
          </a:xfrm>
          <a:prstGeom prst="rect">
            <a:avLst/>
          </a:prstGeom>
        </p:spPr>
      </p:pic>
      <p:pic>
        <p:nvPicPr>
          <p:cNvPr id="10242" name="Picture 2" descr="Miniatura de vídeo: 9. Cryptography and AI in Healthcare">
            <a:hlinkClick r:id="rId2"/>
            <a:extLst>
              <a:ext uri="{FF2B5EF4-FFF2-40B4-BE49-F238E27FC236}">
                <a16:creationId xmlns:a16="http://schemas.microsoft.com/office/drawing/2014/main" id="{573F27E2-BAB1-4CF7-DCA5-0AE4EAE1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49554"/>
            <a:ext cx="901700" cy="5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0F0C13E-0682-DC6C-BA41-B96350D0D6ED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491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10. </a:t>
            </a:r>
            <a:r>
              <a:rPr b="1" dirty="0">
                <a:solidFill>
                  <a:srgbClr val="941100"/>
                </a:solidFill>
                <a:hlinkClick r:id="rId2"/>
              </a:rPr>
              <a:t>Blockchain and AI in Education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067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067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15872" y="1508670"/>
            <a:ext cx="5169987" cy="3485570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Verification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Management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Academic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Credentials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immutable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records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verifying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managing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academic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credentials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helps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global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portability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recognition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educational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qualifications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issue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store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verify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credentials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Personalized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Learning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Pedagogical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Enhancement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3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student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learning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patterns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personalized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educational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improving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teaching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outcomes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AI's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identify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struggling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areas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allows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educational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interventions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overall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learning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experience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democratizes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knowledge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pluralistic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capable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validation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academic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records,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supporting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transparente,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collaborative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learning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environment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Embracing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requires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policies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unbiased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autonomous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personalized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education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while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approach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evaluating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490889"/>
            <a:ext cx="4190999" cy="3067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614843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47663" y="3982338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47663" y="4272248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</a:t>
            </a: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M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arvin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Meyer 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E8E0C7-DCF3-0C7E-2489-19AFA8D3B831}"/>
              </a:ext>
            </a:extLst>
          </p:cNvPr>
          <p:cNvSpPr txBox="1"/>
          <p:nvPr/>
        </p:nvSpPr>
        <p:spPr>
          <a:xfrm>
            <a:off x="0" y="108273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can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transform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education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secure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credential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verification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br>
              <a:rPr lang="pt-PT" b="1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personalized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learning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educational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practices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  <a:endParaRPr lang="pt-PT" sz="1400" b="1" dirty="0">
              <a:solidFill>
                <a:srgbClr val="002060"/>
              </a:solidFill>
              <a:latin typeface="Proxima Nova"/>
            </a:endParaRPr>
          </a:p>
        </p:txBody>
      </p:sp>
      <p:pic>
        <p:nvPicPr>
          <p:cNvPr id="16" name="Imagem 15" descr="Uma imagem com Hardware de computador, Equipamento de escritório, computador, Computador pessoal&#10;&#10;Descrição gerada automaticamente">
            <a:extLst>
              <a:ext uri="{FF2B5EF4-FFF2-40B4-BE49-F238E27FC236}">
                <a16:creationId xmlns:a16="http://schemas.microsoft.com/office/drawing/2014/main" id="{03795001-87AE-E513-42DB-77FE06BA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587" y="1974970"/>
            <a:ext cx="3540075" cy="222061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5EE6D8D-0A9D-BCC3-6198-F7B87176667A}"/>
              </a:ext>
            </a:extLst>
          </p:cNvPr>
          <p:cNvSpPr txBox="1"/>
          <p:nvPr/>
        </p:nvSpPr>
        <p:spPr>
          <a:xfrm>
            <a:off x="0" y="4869546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47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92BEB8A-96AB-A17F-4313-68BA72E79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42" y="726973"/>
            <a:ext cx="268198" cy="268198"/>
          </a:xfrm>
          <a:prstGeom prst="rect">
            <a:avLst/>
          </a:prstGeom>
        </p:spPr>
      </p:pic>
      <p:pic>
        <p:nvPicPr>
          <p:cNvPr id="11268" name="Picture 4" descr="Miniatura de vídeo: 10. Blockchain and AI in Education">
            <a:hlinkClick r:id="rId2"/>
            <a:extLst>
              <a:ext uri="{FF2B5EF4-FFF2-40B4-BE49-F238E27FC236}">
                <a16:creationId xmlns:a16="http://schemas.microsoft.com/office/drawing/2014/main" id="{EE801F8C-547B-19E7-8D8D-08F077F5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33" y="161485"/>
            <a:ext cx="876533" cy="49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5901FDA-33CF-D417-7094-8EB8C84A52E3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520574"/>
            <a:ext cx="5106840" cy="3485570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Enhanced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Trust: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philanthropic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activities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br>
              <a:rPr lang="pt-PT" sz="10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allowing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donors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monitor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funds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journey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trust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accountability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sector.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used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efficiently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intended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purposes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operational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costs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boosting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effectiveness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donations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Optimized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Resource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Allocation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with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AI: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large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volumes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identify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urgent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needs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optimizing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allocation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philanthropic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sector.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driven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approach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improves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relevance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organizations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significant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impact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charitable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projects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DAOs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Money: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Autonomous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Organizations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(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DAOs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revolutionize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philanthropy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decisions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networks,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stimulating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community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involvement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combination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incentives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philanthropic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activities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significant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commitment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aligning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altruism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community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needs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6403" y="1653138"/>
            <a:ext cx="4168997" cy="305593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46403" y="1885928"/>
            <a:ext cx="4168997" cy="22753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46403" y="4321500"/>
            <a:ext cx="4168997" cy="14697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46403" y="4459539"/>
            <a:ext cx="4168997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Igor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Omilaev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pic>
        <p:nvPicPr>
          <p:cNvPr id="14" name="Imagem 13" descr="Uma imagem com pessoa, mão&#10;&#10;Descrição gerada automaticamente">
            <a:extLst>
              <a:ext uri="{FF2B5EF4-FFF2-40B4-BE49-F238E27FC236}">
                <a16:creationId xmlns:a16="http://schemas.microsoft.com/office/drawing/2014/main" id="{50A6147F-0514-3428-B716-56D3D60A9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44" y="2040263"/>
            <a:ext cx="3766456" cy="234506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661006F-1F43-E725-80DC-8444BEED935C}"/>
              </a:ext>
            </a:extLst>
          </p:cNvPr>
          <p:cNvSpPr txBox="1"/>
          <p:nvPr/>
        </p:nvSpPr>
        <p:spPr>
          <a:xfrm>
            <a:off x="0" y="108433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enhance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trust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philanthropy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optimize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resource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allocation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financial incentives,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greater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community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involvement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effective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charitable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efforts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28893E5-B704-D5A1-8DDA-DC1D856AADB7}"/>
              </a:ext>
            </a:extLst>
          </p:cNvPr>
          <p:cNvSpPr txBox="1"/>
          <p:nvPr/>
        </p:nvSpPr>
        <p:spPr>
          <a:xfrm>
            <a:off x="0" y="4864996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48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3"/>
              </a:rPr>
              <a:t>'Digital Decentralization: Ethical Democracy via Blockchain and AI’ </a:t>
            </a:r>
            <a:endParaRPr lang="pt-PT" sz="8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9D0EFA-75F0-877A-545E-B683EF381AA6}"/>
              </a:ext>
            </a:extLst>
          </p:cNvPr>
          <p:cNvSpPr txBox="1">
            <a:spLocks/>
          </p:cNvSpPr>
          <p:nvPr/>
        </p:nvSpPr>
        <p:spPr>
          <a:xfrm>
            <a:off x="0" y="601428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"/>
              <a:buNone/>
              <a:defRPr sz="2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ctr"/>
            <a:r>
              <a:rPr lang="pt-PT" b="1" dirty="0">
                <a:solidFill>
                  <a:srgbClr val="941100"/>
                </a:solidFill>
                <a:hlinkClick r:id="rId4"/>
              </a:rPr>
              <a:t>11. Blockchain </a:t>
            </a:r>
            <a:r>
              <a:rPr lang="pt-PT" b="1" dirty="0" err="1">
                <a:solidFill>
                  <a:srgbClr val="941100"/>
                </a:solidFill>
                <a:hlinkClick r:id="rId4"/>
              </a:rPr>
              <a:t>and</a:t>
            </a:r>
            <a:r>
              <a:rPr lang="pt-PT" b="1" dirty="0">
                <a:solidFill>
                  <a:srgbClr val="941100"/>
                </a:solidFill>
                <a:hlinkClick r:id="rId4"/>
              </a:rPr>
              <a:t> AI in </a:t>
            </a:r>
            <a:r>
              <a:rPr lang="pt-PT" b="1" dirty="0" err="1">
                <a:solidFill>
                  <a:srgbClr val="941100"/>
                </a:solidFill>
                <a:hlinkClick r:id="rId4"/>
              </a:rPr>
              <a:t>Philanthropy</a:t>
            </a:r>
            <a:endParaRPr lang="pt-PT" b="1" dirty="0">
              <a:solidFill>
                <a:srgbClr val="941100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B120452-90FC-9A89-4EF5-320805014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922" y="708781"/>
            <a:ext cx="268198" cy="268198"/>
          </a:xfrm>
          <a:prstGeom prst="rect">
            <a:avLst/>
          </a:prstGeom>
        </p:spPr>
      </p:pic>
      <p:pic>
        <p:nvPicPr>
          <p:cNvPr id="12290" name="Picture 2" descr="Miniatura de vídeo: 11. Blockchain and AI in Philantrophy">
            <a:hlinkClick r:id="rId4"/>
            <a:extLst>
              <a:ext uri="{FF2B5EF4-FFF2-40B4-BE49-F238E27FC236}">
                <a16:creationId xmlns:a16="http://schemas.microsoft.com/office/drawing/2014/main" id="{811C7CC0-773D-31BE-803B-9D0620DC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15" y="137356"/>
            <a:ext cx="930169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22B9219-8649-178C-A898-96843E990AF2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8811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12. </a:t>
            </a:r>
            <a:r>
              <a:rPr b="1" dirty="0">
                <a:solidFill>
                  <a:srgbClr val="941100"/>
                </a:solidFill>
                <a:hlinkClick r:id="rId2"/>
              </a:rPr>
              <a:t>Blockchain and AI in Arts and Entertainment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98712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579" y="1769692"/>
            <a:ext cx="4678824" cy="324447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Revolutionizing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Copyright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Income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Distribution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facilitates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registration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works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fairer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compensation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Self-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executing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intermediary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costs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income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arts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entertainment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industry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Innovative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Applications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AI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Blockchain: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generates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unique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textual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descriptions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augmented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reality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experiences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personalized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immersive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non-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fungible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NFTs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actual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ownership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assets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video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games,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new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paradigms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online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gaming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democratize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platforms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challenging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dominance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large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corporations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greater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copyright management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income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influence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public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policies,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protect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artists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rights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encourage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cultural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diversity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3" y="1616990"/>
            <a:ext cx="4190999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4" y="1915374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24404" y="4350946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403" y="4338428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C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redits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to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Geralt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Public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Domain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via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Pixabay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pic>
        <p:nvPicPr>
          <p:cNvPr id="13" name="Imagem 12" descr="Uma imagem com origami, roxo, luz&#10;&#10;Descrição gerada automaticamente com confiança média">
            <a:extLst>
              <a:ext uri="{FF2B5EF4-FFF2-40B4-BE49-F238E27FC236}">
                <a16:creationId xmlns:a16="http://schemas.microsoft.com/office/drawing/2014/main" id="{A82FB254-48EA-A58E-5BB2-1101EAFE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1915374"/>
            <a:ext cx="4114801" cy="235937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936C4EE-73F3-A35D-37CC-896EAA6E014F}"/>
              </a:ext>
            </a:extLst>
          </p:cNvPr>
          <p:cNvSpPr txBox="1"/>
          <p:nvPr/>
        </p:nvSpPr>
        <p:spPr>
          <a:xfrm>
            <a:off x="0" y="114718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impact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copyright management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applications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arts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entertainment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 </a:t>
            </a:r>
            <a:br>
              <a:rPr lang="pt-PT" sz="14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advocate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for policies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equity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cultural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diversity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3751386-47FC-D20D-5AE0-40865D354D32}"/>
              </a:ext>
            </a:extLst>
          </p:cNvPr>
          <p:cNvSpPr txBox="1"/>
          <p:nvPr/>
        </p:nvSpPr>
        <p:spPr>
          <a:xfrm>
            <a:off x="0" y="4853790"/>
            <a:ext cx="9143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49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DA7C5A8-C1F5-BD79-778E-2B26013B9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978" y="789982"/>
            <a:ext cx="268198" cy="268198"/>
          </a:xfrm>
          <a:prstGeom prst="rect">
            <a:avLst/>
          </a:prstGeom>
        </p:spPr>
      </p:pic>
      <p:pic>
        <p:nvPicPr>
          <p:cNvPr id="13314" name="Picture 2" descr="Miniatura de vídeo: 12. Blockchain and AI in Arts and Entertainment">
            <a:hlinkClick r:id="rId2"/>
            <a:extLst>
              <a:ext uri="{FF2B5EF4-FFF2-40B4-BE49-F238E27FC236}">
                <a16:creationId xmlns:a16="http://schemas.microsoft.com/office/drawing/2014/main" id="{EEE80232-0572-4916-C21F-3F735E92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14" y="137820"/>
            <a:ext cx="930169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C2042F1-2904-6B53-8795-BA8CE92A9FB0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383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13. </a:t>
            </a:r>
            <a:r>
              <a:rPr b="1" dirty="0">
                <a:solidFill>
                  <a:srgbClr val="941100"/>
                </a:solidFill>
                <a:hlinkClick r:id="rId2"/>
              </a:rPr>
              <a:t>Blockchain and AI in Energy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936" y="1585089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08936" y="1585089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08936" y="1585089"/>
            <a:ext cx="8686800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8936" y="1585089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866233"/>
            <a:ext cx="4572000" cy="3136756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Energy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Distribution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Trading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networks,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allowing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direct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between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renewable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consumers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br>
              <a:rPr lang="pt-PT" sz="10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disintermediation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makes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accessible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renewable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forms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Optimization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Energy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Systems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predicts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consumption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patterns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optimizes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facilitating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mutually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beneficial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function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"virtual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batteries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,"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recycling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contributing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electric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grids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lang="pt-PT" sz="10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Adopting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sector democratizes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power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policies.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F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ostering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essential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involving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small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medium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balanced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market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4736" y="1585089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04736" y="2081211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04736" y="4516783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04735" y="4454484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Image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obtained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using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AI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pic>
        <p:nvPicPr>
          <p:cNvPr id="13" name="Imagem 12" descr="Uma imagem com ar livre, céu, nuvem, energia solar&#10;&#10;Descrição gerada automaticamente">
            <a:extLst>
              <a:ext uri="{FF2B5EF4-FFF2-40B4-BE49-F238E27FC236}">
                <a16:creationId xmlns:a16="http://schemas.microsoft.com/office/drawing/2014/main" id="{5EAC8D19-25F1-00DE-F62B-5E682AF0B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7" y="2086795"/>
            <a:ext cx="4038600" cy="235378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BE666D7-9035-9465-397E-190E13C7EF88}"/>
              </a:ext>
            </a:extLst>
          </p:cNvPr>
          <p:cNvSpPr txBox="1"/>
          <p:nvPr/>
        </p:nvSpPr>
        <p:spPr>
          <a:xfrm>
            <a:off x="0" y="118143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impact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distribution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trading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contribute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optimizing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Hence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one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must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consider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energy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sector.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407CC7F-57BB-9611-78DD-3640B9B7ED2F}"/>
              </a:ext>
            </a:extLst>
          </p:cNvPr>
          <p:cNvSpPr txBox="1"/>
          <p:nvPr/>
        </p:nvSpPr>
        <p:spPr>
          <a:xfrm>
            <a:off x="0" y="4890802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49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610FD82-2F34-D092-9E1B-2D75A4955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901" y="793310"/>
            <a:ext cx="268198" cy="268198"/>
          </a:xfrm>
          <a:prstGeom prst="rect">
            <a:avLst/>
          </a:prstGeom>
        </p:spPr>
      </p:pic>
      <p:pic>
        <p:nvPicPr>
          <p:cNvPr id="14338" name="Picture 2" descr="Miniatura de vídeo: 13. Blockchain and AI in Energy">
            <a:hlinkClick r:id="rId2"/>
            <a:extLst>
              <a:ext uri="{FF2B5EF4-FFF2-40B4-BE49-F238E27FC236}">
                <a16:creationId xmlns:a16="http://schemas.microsoft.com/office/drawing/2014/main" id="{77E7E9C8-0E46-0F62-D332-29AE7F10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98" y="164041"/>
            <a:ext cx="958003" cy="5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045EE6A-A674-D7BC-4252-6A326056CF27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015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14. Blockchain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and</a:t>
            </a:r>
            <a:r>
              <a:rPr lang="pt-PT" b="1" dirty="0">
                <a:solidFill>
                  <a:srgbClr val="941100"/>
                </a:solidFill>
                <a:hlinkClick r:id="rId2"/>
              </a:rPr>
              <a:t> AI in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Finance</a:t>
            </a:r>
            <a:endParaRPr lang="pt-PT"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768793"/>
            <a:ext cx="8686800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768793"/>
            <a:ext cx="4190999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82826" y="1422258"/>
            <a:ext cx="5236943" cy="363945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Disintermediation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Efficiency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in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Finance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significantly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costs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expedient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direct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intermediaries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fulfillment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agreements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conditioning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specific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rules,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reliability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Transactions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incorporate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factors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relevant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well-being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aligning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principles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records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optimized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processes,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reflect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responsible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investing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green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finance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initiatives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recognizable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merit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address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environmental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challenges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future.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finance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allows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just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participative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social,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ecological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eradicating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corruption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aligning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standards.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199" y="1880261"/>
            <a:ext cx="4190999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648199" y="1974529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48199" y="4410101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648199" y="4391486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Image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obtained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usi</a:t>
            </a: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ng</a:t>
            </a:r>
            <a:r>
              <a:rPr lang="pt-PT" sz="900" dirty="0">
                <a:solidFill>
                  <a:srgbClr val="616161"/>
                </a:solidFill>
                <a:latin typeface="Proxima Nova"/>
              </a:rPr>
              <a:t> AI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82BF853-42E6-BD52-A6F6-46DAD8CED579}"/>
              </a:ext>
            </a:extLst>
          </p:cNvPr>
          <p:cNvSpPr txBox="1"/>
          <p:nvPr/>
        </p:nvSpPr>
        <p:spPr>
          <a:xfrm>
            <a:off x="0" y="110748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finance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bring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automated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  <a:br>
              <a:rPr lang="pt-PT" sz="14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technological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evolution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has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broad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pic>
        <p:nvPicPr>
          <p:cNvPr id="15" name="Imagem 14" descr="Uma imagem com círculo, pessoa, ouro&#10;&#10;Descrição gerada automaticamente">
            <a:extLst>
              <a:ext uri="{FF2B5EF4-FFF2-40B4-BE49-F238E27FC236}">
                <a16:creationId xmlns:a16="http://schemas.microsoft.com/office/drawing/2014/main" id="{3DC95141-AEB6-0615-458E-970B8110C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45" y="1898329"/>
            <a:ext cx="3526054" cy="251177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3A56B06-BB72-EC4A-5DDE-38634F0EF78A}"/>
              </a:ext>
            </a:extLst>
          </p:cNvPr>
          <p:cNvSpPr txBox="1"/>
          <p:nvPr/>
        </p:nvSpPr>
        <p:spPr>
          <a:xfrm>
            <a:off x="0" y="4868019"/>
            <a:ext cx="9143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50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527F58E-F32A-68AB-A6BF-99DD26B75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901" y="741653"/>
            <a:ext cx="268198" cy="268198"/>
          </a:xfrm>
          <a:prstGeom prst="rect">
            <a:avLst/>
          </a:prstGeom>
        </p:spPr>
      </p:pic>
      <p:pic>
        <p:nvPicPr>
          <p:cNvPr id="15362" name="Picture 2" descr="Miniatura de vídeo: 14. Blockchain and AI in Finance">
            <a:hlinkClick r:id="rId2"/>
            <a:extLst>
              <a:ext uri="{FF2B5EF4-FFF2-40B4-BE49-F238E27FC236}">
                <a16:creationId xmlns:a16="http://schemas.microsoft.com/office/drawing/2014/main" id="{6021CDA6-E8A7-7D3C-B4E1-058FA907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83" y="152877"/>
            <a:ext cx="918432" cy="5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3AC5EF-DD4A-9DB0-8838-571B68952C48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15" y="623025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15. </a:t>
            </a:r>
            <a:r>
              <a:rPr b="1" dirty="0">
                <a:solidFill>
                  <a:srgbClr val="941100"/>
                </a:solidFill>
                <a:hlinkClick r:id="rId2"/>
              </a:rPr>
              <a:t>Blockchain and AI in Real Estate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732264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732264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732264"/>
            <a:ext cx="8686800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732264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4916" y="1487481"/>
            <a:ext cx="4913799" cy="3516347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10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Tokenization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Smart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Contracts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Real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estate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about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issuing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representing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fragmented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property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flexible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grant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specific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rights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receiving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rental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income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participating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property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appreciation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outline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obligations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contributions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real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estate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development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Security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ledger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(DLT)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maintain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immutable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records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property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titles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fraud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simplifying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liquidity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real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estate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facilitates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market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liquidity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sense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ownership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affiliation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responsibility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contributing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mitigating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inequalities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fractional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ownership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across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borders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encourage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interdependence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global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understanding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Nevertheless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raises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regulatory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challenges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require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careful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management.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1610412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19486" y="1984038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19486" y="4419610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19486" y="4351213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Credit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to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DigiPD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Public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Domain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via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Pixabay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; 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pic>
        <p:nvPicPr>
          <p:cNvPr id="13" name="Imagem 12" descr="Uma imagem com roxo&#10;&#10;Descrição gerada automaticamente">
            <a:extLst>
              <a:ext uri="{FF2B5EF4-FFF2-40B4-BE49-F238E27FC236}">
                <a16:creationId xmlns:a16="http://schemas.microsoft.com/office/drawing/2014/main" id="{2A3FE18F-81B4-0624-8606-A3CB5CE7A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39" y="1960072"/>
            <a:ext cx="3877446" cy="236715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F80FBAA-8168-79AE-8144-E36BEDF76EF1}"/>
              </a:ext>
            </a:extLst>
          </p:cNvPr>
          <p:cNvSpPr txBox="1"/>
          <p:nvPr/>
        </p:nvSpPr>
        <p:spPr>
          <a:xfrm>
            <a:off x="-4915" y="1111997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b="1" dirty="0">
                <a:solidFill>
                  <a:srgbClr val="002060"/>
                </a:solidFill>
                <a:latin typeface="Proxima Nova"/>
              </a:rPr>
              <a:t>B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real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estate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emphasizes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importance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tokenization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global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interdependence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EEB2B0-0152-A29F-3ED6-8F04ADC9B2C2}"/>
              </a:ext>
            </a:extLst>
          </p:cNvPr>
          <p:cNvSpPr txBox="1"/>
          <p:nvPr/>
        </p:nvSpPr>
        <p:spPr>
          <a:xfrm>
            <a:off x="0" y="4856092"/>
            <a:ext cx="91390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51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2AD6D15-910F-26E5-9AA3-5044B82D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498" y="746752"/>
            <a:ext cx="268198" cy="268198"/>
          </a:xfrm>
          <a:prstGeom prst="rect">
            <a:avLst/>
          </a:prstGeom>
        </p:spPr>
      </p:pic>
      <p:pic>
        <p:nvPicPr>
          <p:cNvPr id="16386" name="Picture 2" descr="Miniatura de vídeo: 15. Blockchain and AI in Real Estate">
            <a:hlinkClick r:id="rId2"/>
            <a:extLst>
              <a:ext uri="{FF2B5EF4-FFF2-40B4-BE49-F238E27FC236}">
                <a16:creationId xmlns:a16="http://schemas.microsoft.com/office/drawing/2014/main" id="{16F87E37-8C37-786C-A283-61B40236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48" y="153834"/>
            <a:ext cx="922081" cy="5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A70A452-5081-2166-A60E-2A0EACC08190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2" y="594856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16. </a:t>
            </a:r>
            <a:r>
              <a:rPr b="1" dirty="0">
                <a:solidFill>
                  <a:srgbClr val="941100"/>
                </a:solidFill>
                <a:hlinkClick r:id="rId2"/>
              </a:rPr>
              <a:t>Blockchain and AI in Logistics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77" y="1529122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07877" y="1529122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07877" y="1529122"/>
            <a:ext cx="8686800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7877" y="1529122"/>
            <a:ext cx="4190999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38098" y="1440774"/>
            <a:ext cx="4724402" cy="363945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Enhanced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Security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unparalleled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management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verifying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authenticity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environmental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compliance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'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Oracles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play a crucial role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transmitting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physical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world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(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off-chain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) to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reliability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source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consumer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Optimization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Cost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Reduction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improve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service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quality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predicting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agreements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optimize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payments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errors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delays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along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businesses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logistics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costs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br>
              <a:rPr lang="pt-PT" sz="10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harmonizing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commercial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interests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empowers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small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medium-sized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suppliers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counterbalancing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dominance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large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multinationals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leading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fairer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2" y="2022251"/>
            <a:ext cx="4190999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03680" y="1915674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 descr="tmpss_lta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77" y="1915674"/>
            <a:ext cx="4114802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03680" y="4351246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03680" y="4351246"/>
            <a:ext cx="4190999" cy="15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CHUTTERSNAP 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F5BB985-18BE-98A1-05C6-6A3FE52751D7}"/>
              </a:ext>
            </a:extLst>
          </p:cNvPr>
          <p:cNvSpPr txBox="1"/>
          <p:nvPr/>
        </p:nvSpPr>
        <p:spPr>
          <a:xfrm>
            <a:off x="-20722" y="106299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logistics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enhance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optimizing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supply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chains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transaction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costs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are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paramount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EF758E-EB37-2AE6-B450-CED0A7C22ED4}"/>
              </a:ext>
            </a:extLst>
          </p:cNvPr>
          <p:cNvSpPr txBox="1"/>
          <p:nvPr/>
        </p:nvSpPr>
        <p:spPr>
          <a:xfrm>
            <a:off x="0" y="4846109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51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DA54393-7B82-290B-D627-4F5BA2C69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8" y="701433"/>
            <a:ext cx="268198" cy="268198"/>
          </a:xfrm>
          <a:prstGeom prst="rect">
            <a:avLst/>
          </a:prstGeom>
        </p:spPr>
      </p:pic>
      <p:pic>
        <p:nvPicPr>
          <p:cNvPr id="17410" name="Picture 2" descr="Miniatura de vídeo: 16. Blockchain and AI in Logistics">
            <a:hlinkClick r:id="rId2"/>
            <a:extLst>
              <a:ext uri="{FF2B5EF4-FFF2-40B4-BE49-F238E27FC236}">
                <a16:creationId xmlns:a16="http://schemas.microsoft.com/office/drawing/2014/main" id="{D7D70992-4166-38BA-2E85-2A874824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46" y="141155"/>
            <a:ext cx="931108" cy="5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71F6FD-FE5D-B975-1FD6-5B1D9D2D9943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229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17. </a:t>
            </a:r>
            <a:r>
              <a:rPr b="1" dirty="0">
                <a:solidFill>
                  <a:srgbClr val="941100"/>
                </a:solidFill>
                <a:hlinkClick r:id="rId2"/>
              </a:rPr>
              <a:t>Cryptography and AI in Governance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9625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9625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411401"/>
            <a:ext cx="4884062" cy="363945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Enhanced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Security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in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Electoral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Processes: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high-security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standards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electronic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electoral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processes. </a:t>
            </a:r>
            <a:br>
              <a:rPr lang="pt-PT" sz="10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guarantee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votes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scrutiny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processes,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fraud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trust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electoral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AI's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Role in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Analysis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Decision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Making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utilizes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predictive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modeling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sentiment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analysis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anticipate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electoral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results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customize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campaigns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shaping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electoral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strategies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voter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influence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patterns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preferences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post-election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help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governments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understand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voter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expectations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help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implement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campaign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promises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Participatory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Democracy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AI can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foster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participatory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democracy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need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traditional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representatives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enabling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active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citizen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involvement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self-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executing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promotes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accountability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efficiency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governance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encouraging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practices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restoring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institutional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trust.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99" y="1855321"/>
            <a:ext cx="3962401" cy="29625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670883" y="1721446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70883" y="4157018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DFAC75C-7A2B-5B98-BC0B-0D9F41F44D42}"/>
              </a:ext>
            </a:extLst>
          </p:cNvPr>
          <p:cNvSpPr txBox="1"/>
          <p:nvPr/>
        </p:nvSpPr>
        <p:spPr>
          <a:xfrm>
            <a:off x="0" y="1078931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enhance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electoral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processes'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br>
              <a:rPr lang="pt-PT" sz="14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agility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participatory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democracy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pic>
        <p:nvPicPr>
          <p:cNvPr id="15" name="Imagem 14" descr="Uma imagem com captura de ecrã, articular, design&#10;&#10;Descrição gerada automaticamente">
            <a:extLst>
              <a:ext uri="{FF2B5EF4-FFF2-40B4-BE49-F238E27FC236}">
                <a16:creationId xmlns:a16="http://schemas.microsoft.com/office/drawing/2014/main" id="{ECDA1781-D180-0A24-D043-C49E36B4C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23" y="1855321"/>
            <a:ext cx="3977818" cy="2359372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4697E01B-D62A-D69C-D350-835700A9A603}"/>
              </a:ext>
            </a:extLst>
          </p:cNvPr>
          <p:cNvSpPr txBox="1"/>
          <p:nvPr/>
        </p:nvSpPr>
        <p:spPr>
          <a:xfrm>
            <a:off x="4670882" y="4273718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Image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obtained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using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AI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913BC1-F2F8-685A-DB87-B28F56502A6B}"/>
              </a:ext>
            </a:extLst>
          </p:cNvPr>
          <p:cNvSpPr txBox="1"/>
          <p:nvPr/>
        </p:nvSpPr>
        <p:spPr>
          <a:xfrm>
            <a:off x="0" y="4868158"/>
            <a:ext cx="9143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52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46CA3D3-7AA0-E5E2-4C3C-1CAB48823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234" y="751708"/>
            <a:ext cx="268198" cy="268198"/>
          </a:xfrm>
          <a:prstGeom prst="rect">
            <a:avLst/>
          </a:prstGeom>
        </p:spPr>
      </p:pic>
      <p:pic>
        <p:nvPicPr>
          <p:cNvPr id="18434" name="Picture 2" descr="Miniatura de vídeo: 17. Cryptography and AI in Governance">
            <a:hlinkClick r:id="rId2"/>
            <a:extLst>
              <a:ext uri="{FF2B5EF4-FFF2-40B4-BE49-F238E27FC236}">
                <a16:creationId xmlns:a16="http://schemas.microsoft.com/office/drawing/2014/main" id="{8511F6B9-049A-87C3-B5D0-EABA0B93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58" y="145236"/>
            <a:ext cx="979682" cy="5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09B8D1E-480C-585A-24A6-A1D69EE52EE9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36"/>
            <a:ext cx="9144000" cy="651491"/>
          </a:xfrm>
        </p:spPr>
        <p:txBody>
          <a:bodyPr>
            <a:normAutofit fontScale="90000"/>
          </a:bodyPr>
          <a:lstStyle/>
          <a:p>
            <a:pPr algn="ctr"/>
            <a:r>
              <a:rPr lang="pt-PT" sz="2200" b="1" dirty="0">
                <a:solidFill>
                  <a:srgbClr val="941100"/>
                </a:solidFill>
              </a:rPr>
              <a:t>          </a:t>
            </a:r>
            <a:r>
              <a:rPr lang="pt-PT" sz="2200" b="1" i="1" dirty="0">
                <a:solidFill>
                  <a:srgbClr val="9411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Playlist </a:t>
            </a:r>
            <a:r>
              <a:rPr lang="pt-PT" sz="1600" b="1" i="1" dirty="0">
                <a:solidFill>
                  <a:srgbClr val="9411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- 20 Video Series Episodes - </a:t>
            </a:r>
            <a:r>
              <a:rPr lang="pt-PT" sz="2200" b="1" i="1" dirty="0">
                <a:solidFill>
                  <a:srgbClr val="9411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Playlist  </a:t>
            </a:r>
            <a:br>
              <a:rPr lang="pt-PT" sz="1600" b="1" i="1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br>
              <a:rPr lang="pt-PT" sz="700" b="1" dirty="0">
                <a:solidFill>
                  <a:srgbClr val="941100"/>
                </a:solidFill>
              </a:rPr>
            </a:br>
            <a:br>
              <a:rPr lang="pt-PT" sz="700" b="1" dirty="0">
                <a:solidFill>
                  <a:srgbClr val="941100"/>
                </a:solidFill>
              </a:rPr>
            </a:br>
            <a:r>
              <a:rPr lang="pt-PT" sz="1800" b="1" i="1" dirty="0">
                <a:solidFill>
                  <a:srgbClr val="9411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– “Decentralization: Ethical Democracy via Blockchain and AI” – Book</a:t>
            </a:r>
            <a:endParaRPr sz="15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923" y="1095767"/>
            <a:ext cx="3253526" cy="3533562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1. </a:t>
            </a:r>
            <a:r>
              <a:rPr lang="pt-PT" sz="1200" b="1" dirty="0" err="1">
                <a:solidFill>
                  <a:srgbClr val="002060"/>
                </a:solidFill>
              </a:rPr>
              <a:t>Pilot</a:t>
            </a:r>
            <a:r>
              <a:rPr lang="pt-PT" sz="1200" b="1" dirty="0">
                <a:solidFill>
                  <a:srgbClr val="002060"/>
                </a:solidFill>
              </a:rPr>
              <a:t> </a:t>
            </a:r>
            <a:r>
              <a:rPr lang="pt-PT" sz="1200" b="1" dirty="0" err="1">
                <a:solidFill>
                  <a:srgbClr val="002060"/>
                </a:solidFill>
              </a:rPr>
              <a:t>Episode</a:t>
            </a:r>
            <a:endParaRPr lang="pt-PT" sz="12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2. </a:t>
            </a:r>
            <a:r>
              <a:rPr lang="pt-PT" sz="1200" b="1" dirty="0" err="1">
                <a:solidFill>
                  <a:srgbClr val="002060"/>
                </a:solidFill>
              </a:rPr>
              <a:t>Introduction</a:t>
            </a:r>
            <a:r>
              <a:rPr lang="pt-PT" sz="1200" b="1" dirty="0">
                <a:solidFill>
                  <a:srgbClr val="002060"/>
                </a:solidFill>
              </a:rPr>
              <a:t>   </a:t>
            </a: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3. Money: </a:t>
            </a:r>
            <a:r>
              <a:rPr lang="pt-PT" sz="1200" b="1" dirty="0" err="1">
                <a:solidFill>
                  <a:srgbClr val="002060"/>
                </a:solidFill>
              </a:rPr>
              <a:t>An</a:t>
            </a:r>
            <a:r>
              <a:rPr lang="pt-PT" sz="1200" b="1" dirty="0">
                <a:solidFill>
                  <a:srgbClr val="002060"/>
                </a:solidFill>
              </a:rPr>
              <a:t> </a:t>
            </a:r>
            <a:r>
              <a:rPr lang="pt-PT" sz="1200" b="1" dirty="0" err="1">
                <a:solidFill>
                  <a:srgbClr val="002060"/>
                </a:solidFill>
              </a:rPr>
              <a:t>Accounting</a:t>
            </a:r>
            <a:r>
              <a:rPr lang="pt-PT" sz="1200" b="1" dirty="0">
                <a:solidFill>
                  <a:srgbClr val="002060"/>
                </a:solidFill>
              </a:rPr>
              <a:t> </a:t>
            </a:r>
            <a:r>
              <a:rPr lang="pt-PT" sz="1200" b="1" dirty="0" err="1">
                <a:solidFill>
                  <a:srgbClr val="002060"/>
                </a:solidFill>
              </a:rPr>
              <a:t>System</a:t>
            </a:r>
            <a:endParaRPr lang="pt-PT" sz="12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4. </a:t>
            </a:r>
            <a:r>
              <a:rPr lang="pt-PT" sz="1200" b="1" dirty="0" err="1">
                <a:solidFill>
                  <a:srgbClr val="002060"/>
                </a:solidFill>
              </a:rPr>
              <a:t>Back</a:t>
            </a:r>
            <a:r>
              <a:rPr lang="pt-PT" sz="1200" b="1" dirty="0">
                <a:solidFill>
                  <a:srgbClr val="002060"/>
                </a:solidFill>
              </a:rPr>
              <a:t> to </a:t>
            </a:r>
            <a:r>
              <a:rPr lang="pt-PT" sz="1200" b="1" dirty="0" err="1">
                <a:solidFill>
                  <a:srgbClr val="002060"/>
                </a:solidFill>
              </a:rPr>
              <a:t>the</a:t>
            </a:r>
            <a:r>
              <a:rPr lang="pt-PT" sz="1200" b="1" dirty="0">
                <a:solidFill>
                  <a:srgbClr val="002060"/>
                </a:solidFill>
              </a:rPr>
              <a:t> Future </a:t>
            </a:r>
            <a:r>
              <a:rPr lang="pt-PT" sz="1200" b="1" dirty="0" err="1">
                <a:solidFill>
                  <a:srgbClr val="002060"/>
                </a:solidFill>
              </a:rPr>
              <a:t>of</a:t>
            </a:r>
            <a:r>
              <a:rPr lang="pt-PT" sz="1200" b="1" dirty="0">
                <a:solidFill>
                  <a:srgbClr val="002060"/>
                </a:solidFill>
              </a:rPr>
              <a:t> Money</a:t>
            </a: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5. </a:t>
            </a:r>
            <a:r>
              <a:rPr lang="pt-PT" sz="1200" b="1" dirty="0" err="1">
                <a:solidFill>
                  <a:srgbClr val="002060"/>
                </a:solidFill>
              </a:rPr>
              <a:t>Cryptography</a:t>
            </a:r>
            <a:r>
              <a:rPr lang="pt-PT" sz="1200" b="1" dirty="0">
                <a:solidFill>
                  <a:srgbClr val="002060"/>
                </a:solidFill>
              </a:rPr>
              <a:t> </a:t>
            </a:r>
            <a:r>
              <a:rPr lang="pt-PT" sz="1200" b="1" dirty="0" err="1">
                <a:solidFill>
                  <a:srgbClr val="002060"/>
                </a:solidFill>
              </a:rPr>
              <a:t>and</a:t>
            </a:r>
            <a:r>
              <a:rPr lang="pt-PT" sz="1200" b="1" dirty="0">
                <a:solidFill>
                  <a:srgbClr val="002060"/>
                </a:solidFill>
              </a:rPr>
              <a:t> AI </a:t>
            </a:r>
            <a:r>
              <a:rPr lang="pt-PT" sz="1200" b="1" dirty="0" err="1">
                <a:solidFill>
                  <a:srgbClr val="002060"/>
                </a:solidFill>
              </a:rPr>
              <a:t>Impact</a:t>
            </a:r>
            <a:endParaRPr lang="pt-PT" sz="12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6. </a:t>
            </a:r>
            <a:r>
              <a:rPr lang="pt-PT" sz="1200" b="1" dirty="0" err="1">
                <a:solidFill>
                  <a:srgbClr val="002060"/>
                </a:solidFill>
              </a:rPr>
              <a:t>Programmable</a:t>
            </a:r>
            <a:r>
              <a:rPr lang="pt-PT" sz="1200" b="1" dirty="0">
                <a:solidFill>
                  <a:srgbClr val="002060"/>
                </a:solidFill>
              </a:rPr>
              <a:t> Digital </a:t>
            </a:r>
            <a:r>
              <a:rPr lang="pt-PT" sz="1200" b="1" dirty="0" err="1">
                <a:solidFill>
                  <a:srgbClr val="002060"/>
                </a:solidFill>
              </a:rPr>
              <a:t>Currencies</a:t>
            </a:r>
            <a:endParaRPr lang="pt-PT" sz="12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7. </a:t>
            </a:r>
            <a:r>
              <a:rPr lang="pt-PT" sz="1200" b="1" dirty="0" err="1">
                <a:solidFill>
                  <a:srgbClr val="002060"/>
                </a:solidFill>
              </a:rPr>
              <a:t>Cryptoeconomics</a:t>
            </a:r>
            <a:endParaRPr lang="pt-PT" sz="12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8. CBDC: </a:t>
            </a:r>
            <a:r>
              <a:rPr lang="pt-PT" sz="1200" b="1" dirty="0" err="1">
                <a:solidFill>
                  <a:srgbClr val="002060"/>
                </a:solidFill>
              </a:rPr>
              <a:t>Centralization</a:t>
            </a:r>
            <a:r>
              <a:rPr lang="pt-PT" sz="1200" b="1" dirty="0">
                <a:solidFill>
                  <a:srgbClr val="002060"/>
                </a:solidFill>
              </a:rPr>
              <a:t> </a:t>
            </a:r>
            <a:r>
              <a:rPr lang="pt-PT" sz="1200" b="1" dirty="0" err="1">
                <a:solidFill>
                  <a:srgbClr val="002060"/>
                </a:solidFill>
              </a:rPr>
              <a:t>of</a:t>
            </a:r>
            <a:r>
              <a:rPr lang="pt-PT" sz="1200" b="1" dirty="0">
                <a:solidFill>
                  <a:srgbClr val="002060"/>
                </a:solidFill>
              </a:rPr>
              <a:t> Digital Money</a:t>
            </a: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9. Blockchain &amp; AI </a:t>
            </a:r>
            <a:r>
              <a:rPr lang="pt-PT" sz="1200" b="1" dirty="0" err="1">
                <a:solidFill>
                  <a:srgbClr val="002060"/>
                </a:solidFill>
              </a:rPr>
              <a:t>Impact</a:t>
            </a:r>
            <a:r>
              <a:rPr lang="pt-PT" sz="1200" b="1" dirty="0">
                <a:solidFill>
                  <a:srgbClr val="002060"/>
                </a:solidFill>
              </a:rPr>
              <a:t>: </a:t>
            </a:r>
            <a:r>
              <a:rPr lang="pt-PT" sz="1200" b="1" dirty="0" err="1">
                <a:solidFill>
                  <a:srgbClr val="002060"/>
                </a:solidFill>
              </a:rPr>
              <a:t>Healthcare</a:t>
            </a:r>
            <a:endParaRPr lang="pt-PT" sz="12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pt-PT" sz="8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t-PT" sz="1200" b="1" dirty="0">
                <a:solidFill>
                  <a:srgbClr val="002060"/>
                </a:solidFill>
              </a:rPr>
              <a:t>10. </a:t>
            </a:r>
            <a:r>
              <a:rPr lang="pt-PT" sz="1200" b="1" dirty="0" err="1">
                <a:solidFill>
                  <a:srgbClr val="002060"/>
                </a:solidFill>
              </a:rPr>
              <a:t>Education</a:t>
            </a:r>
            <a:endParaRPr sz="12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3D54D2-45A6-2A3C-C3CB-B4AB364440B8}"/>
              </a:ext>
            </a:extLst>
          </p:cNvPr>
          <p:cNvSpPr txBox="1">
            <a:spLocks/>
          </p:cNvSpPr>
          <p:nvPr/>
        </p:nvSpPr>
        <p:spPr>
          <a:xfrm>
            <a:off x="6101169" y="1148764"/>
            <a:ext cx="2438936" cy="35335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11.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Philanthropy</a:t>
            </a:r>
            <a:endParaRPr lang="pt-PT" sz="5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7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12. </a:t>
            </a:r>
            <a:r>
              <a:rPr lang="en-US" sz="1200" b="1" dirty="0">
                <a:solidFill>
                  <a:srgbClr val="002060"/>
                </a:solidFill>
                <a:latin typeface="Proxima Nova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Arts and Entertainment</a:t>
            </a:r>
            <a:r>
              <a:rPr lang="pt-PT" sz="1200" dirty="0">
                <a:solidFill>
                  <a:srgbClr val="002060"/>
                </a:solidFill>
                <a:latin typeface="Proxima Nova" panose="02000506030000020004" pitchFamily="2" charset="0"/>
              </a:rPr>
              <a:t> 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7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13.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Energy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8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14.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Finance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7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15. Real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Estate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7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16.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Logistics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8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17.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Governance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7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18.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Security</a:t>
            </a: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and</a:t>
            </a: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 Defense</a:t>
            </a:r>
          </a:p>
          <a:p>
            <a:pPr marL="0" indent="0">
              <a:buNone/>
            </a:pPr>
            <a:endParaRPr lang="pt-PT" sz="7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19. Digital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Identity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endParaRPr lang="pt-PT" sz="6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pt-PT" sz="1200" b="1" dirty="0">
                <a:solidFill>
                  <a:srgbClr val="002060"/>
                </a:solidFill>
                <a:latin typeface="Proxima Nova" panose="02000506030000020004" pitchFamily="2" charset="0"/>
              </a:rPr>
              <a:t>20. </a:t>
            </a:r>
            <a:r>
              <a:rPr lang="pt-PT" sz="1200" b="1" dirty="0" err="1">
                <a:solidFill>
                  <a:srgbClr val="002060"/>
                </a:solidFill>
                <a:latin typeface="Proxima Nova" panose="02000506030000020004" pitchFamily="2" charset="0"/>
              </a:rPr>
              <a:t>Conclusions</a:t>
            </a:r>
            <a:endParaRPr lang="pt-PT" sz="1200" b="1" dirty="0">
              <a:solidFill>
                <a:srgbClr val="002060"/>
              </a:solidFill>
              <a:latin typeface="Proxima Nova" panose="02000506030000020004" pitchFamily="2" charset="0"/>
            </a:endParaRPr>
          </a:p>
        </p:txBody>
      </p:sp>
      <p:pic>
        <p:nvPicPr>
          <p:cNvPr id="27" name="Imagem 26">
            <a:hlinkClick r:id="rId2"/>
            <a:extLst>
              <a:ext uri="{FF2B5EF4-FFF2-40B4-BE49-F238E27FC236}">
                <a16:creationId xmlns:a16="http://schemas.microsoft.com/office/drawing/2014/main" id="{71826648-5762-7BA1-267E-76245E4A1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97" y="-14368"/>
            <a:ext cx="472561" cy="472561"/>
          </a:xfrm>
          <a:prstGeom prst="rect">
            <a:avLst/>
          </a:prstGeom>
        </p:spPr>
      </p:pic>
      <p:pic>
        <p:nvPicPr>
          <p:cNvPr id="31" name="Imagem 30">
            <a:hlinkClick r:id="rId3"/>
            <a:extLst>
              <a:ext uri="{FF2B5EF4-FFF2-40B4-BE49-F238E27FC236}">
                <a16:creationId xmlns:a16="http://schemas.microsoft.com/office/drawing/2014/main" id="{6F2F62FF-B035-C09A-17A8-2C7537940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56" y="435919"/>
            <a:ext cx="472562" cy="472562"/>
          </a:xfrm>
          <a:prstGeom prst="rect">
            <a:avLst/>
          </a:prstGeom>
        </p:spPr>
      </p:pic>
      <p:pic>
        <p:nvPicPr>
          <p:cNvPr id="32" name="Imagem 31">
            <a:hlinkClick r:id="rId2"/>
            <a:extLst>
              <a:ext uri="{FF2B5EF4-FFF2-40B4-BE49-F238E27FC236}">
                <a16:creationId xmlns:a16="http://schemas.microsoft.com/office/drawing/2014/main" id="{29245BFD-E3A1-556A-9746-C120862C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1" y="1141250"/>
            <a:ext cx="268198" cy="268198"/>
          </a:xfrm>
          <a:prstGeom prst="rect">
            <a:avLst/>
          </a:prstGeom>
        </p:spPr>
      </p:pic>
      <p:pic>
        <p:nvPicPr>
          <p:cNvPr id="33" name="Imagem 32">
            <a:hlinkClick r:id="rId2"/>
            <a:extLst>
              <a:ext uri="{FF2B5EF4-FFF2-40B4-BE49-F238E27FC236}">
                <a16:creationId xmlns:a16="http://schemas.microsoft.com/office/drawing/2014/main" id="{2C2B48B5-6AA7-5B35-37F0-C18A73712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68" y="1494290"/>
            <a:ext cx="268198" cy="268198"/>
          </a:xfrm>
          <a:prstGeom prst="rect">
            <a:avLst/>
          </a:prstGeom>
        </p:spPr>
      </p:pic>
      <p:pic>
        <p:nvPicPr>
          <p:cNvPr id="34" name="Imagem 33">
            <a:hlinkClick r:id="rId2"/>
            <a:extLst>
              <a:ext uri="{FF2B5EF4-FFF2-40B4-BE49-F238E27FC236}">
                <a16:creationId xmlns:a16="http://schemas.microsoft.com/office/drawing/2014/main" id="{183B94ED-B6E3-3E07-4576-386E7C90B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18" y="1824447"/>
            <a:ext cx="268198" cy="268198"/>
          </a:xfrm>
          <a:prstGeom prst="rect">
            <a:avLst/>
          </a:prstGeom>
        </p:spPr>
      </p:pic>
      <p:pic>
        <p:nvPicPr>
          <p:cNvPr id="35" name="Imagem 34">
            <a:hlinkClick r:id="rId2"/>
            <a:extLst>
              <a:ext uri="{FF2B5EF4-FFF2-40B4-BE49-F238E27FC236}">
                <a16:creationId xmlns:a16="http://schemas.microsoft.com/office/drawing/2014/main" id="{EE015B26-E481-6571-890A-20E76A36F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18" y="2153121"/>
            <a:ext cx="268198" cy="268198"/>
          </a:xfrm>
          <a:prstGeom prst="rect">
            <a:avLst/>
          </a:prstGeom>
        </p:spPr>
      </p:pic>
      <p:pic>
        <p:nvPicPr>
          <p:cNvPr id="36" name="Imagem 35">
            <a:hlinkClick r:id="rId2"/>
            <a:extLst>
              <a:ext uri="{FF2B5EF4-FFF2-40B4-BE49-F238E27FC236}">
                <a16:creationId xmlns:a16="http://schemas.microsoft.com/office/drawing/2014/main" id="{6632959D-1835-D663-2703-870067055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1" y="2515656"/>
            <a:ext cx="268198" cy="268198"/>
          </a:xfrm>
          <a:prstGeom prst="rect">
            <a:avLst/>
          </a:prstGeom>
        </p:spPr>
      </p:pic>
      <p:pic>
        <p:nvPicPr>
          <p:cNvPr id="37" name="Imagem 36">
            <a:hlinkClick r:id="rId2"/>
            <a:extLst>
              <a:ext uri="{FF2B5EF4-FFF2-40B4-BE49-F238E27FC236}">
                <a16:creationId xmlns:a16="http://schemas.microsoft.com/office/drawing/2014/main" id="{554DCD75-8F17-4361-2115-5DC9372F2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1" y="2878191"/>
            <a:ext cx="268198" cy="268198"/>
          </a:xfrm>
          <a:prstGeom prst="rect">
            <a:avLst/>
          </a:prstGeom>
        </p:spPr>
      </p:pic>
      <p:pic>
        <p:nvPicPr>
          <p:cNvPr id="38" name="Imagem 37">
            <a:hlinkClick r:id="rId2"/>
            <a:extLst>
              <a:ext uri="{FF2B5EF4-FFF2-40B4-BE49-F238E27FC236}">
                <a16:creationId xmlns:a16="http://schemas.microsoft.com/office/drawing/2014/main" id="{D6F06AC8-4748-D74C-85E1-416D41E03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18" y="3225163"/>
            <a:ext cx="268198" cy="268198"/>
          </a:xfrm>
          <a:prstGeom prst="rect">
            <a:avLst/>
          </a:prstGeom>
        </p:spPr>
      </p:pic>
      <p:pic>
        <p:nvPicPr>
          <p:cNvPr id="39" name="Imagem 38">
            <a:hlinkClick r:id="rId2"/>
            <a:extLst>
              <a:ext uri="{FF2B5EF4-FFF2-40B4-BE49-F238E27FC236}">
                <a16:creationId xmlns:a16="http://schemas.microsoft.com/office/drawing/2014/main" id="{ABE705BC-BCB7-ABEC-8F5C-6C0FE2443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36" y="3573159"/>
            <a:ext cx="268198" cy="268198"/>
          </a:xfrm>
          <a:prstGeom prst="rect">
            <a:avLst/>
          </a:prstGeom>
        </p:spPr>
      </p:pic>
      <p:pic>
        <p:nvPicPr>
          <p:cNvPr id="40" name="Imagem 39">
            <a:hlinkClick r:id="rId2"/>
            <a:extLst>
              <a:ext uri="{FF2B5EF4-FFF2-40B4-BE49-F238E27FC236}">
                <a16:creationId xmlns:a16="http://schemas.microsoft.com/office/drawing/2014/main" id="{3FC507EF-5C60-1A84-F8EC-CE562F8B7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7" y="3934670"/>
            <a:ext cx="268198" cy="268198"/>
          </a:xfrm>
          <a:prstGeom prst="rect">
            <a:avLst/>
          </a:prstGeom>
        </p:spPr>
      </p:pic>
      <p:pic>
        <p:nvPicPr>
          <p:cNvPr id="41" name="Imagem 40">
            <a:hlinkClick r:id="rId2"/>
            <a:extLst>
              <a:ext uri="{FF2B5EF4-FFF2-40B4-BE49-F238E27FC236}">
                <a16:creationId xmlns:a16="http://schemas.microsoft.com/office/drawing/2014/main" id="{7A4FF28D-3DEC-669B-68CF-A2F403C8B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39" y="4278898"/>
            <a:ext cx="268198" cy="268198"/>
          </a:xfrm>
          <a:prstGeom prst="rect">
            <a:avLst/>
          </a:prstGeom>
        </p:spPr>
      </p:pic>
      <p:pic>
        <p:nvPicPr>
          <p:cNvPr id="57" name="Imagem 56">
            <a:hlinkClick r:id="rId2"/>
            <a:extLst>
              <a:ext uri="{FF2B5EF4-FFF2-40B4-BE49-F238E27FC236}">
                <a16:creationId xmlns:a16="http://schemas.microsoft.com/office/drawing/2014/main" id="{03E6AE65-1FF7-F0EC-EAFA-0FBBB81A9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068" y="1141250"/>
            <a:ext cx="268198" cy="268198"/>
          </a:xfrm>
          <a:prstGeom prst="rect">
            <a:avLst/>
          </a:prstGeom>
        </p:spPr>
      </p:pic>
      <p:pic>
        <p:nvPicPr>
          <p:cNvPr id="58" name="Imagem 57">
            <a:hlinkClick r:id="rId2"/>
            <a:extLst>
              <a:ext uri="{FF2B5EF4-FFF2-40B4-BE49-F238E27FC236}">
                <a16:creationId xmlns:a16="http://schemas.microsoft.com/office/drawing/2014/main" id="{B0B40B40-8F9B-F4C8-C268-8CFFB4055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05" y="1494290"/>
            <a:ext cx="268198" cy="268198"/>
          </a:xfrm>
          <a:prstGeom prst="rect">
            <a:avLst/>
          </a:prstGeom>
        </p:spPr>
      </p:pic>
      <p:pic>
        <p:nvPicPr>
          <p:cNvPr id="59" name="Imagem 58">
            <a:hlinkClick r:id="rId2"/>
            <a:extLst>
              <a:ext uri="{FF2B5EF4-FFF2-40B4-BE49-F238E27FC236}">
                <a16:creationId xmlns:a16="http://schemas.microsoft.com/office/drawing/2014/main" id="{5E575F67-B8F0-255C-C88F-A4F56C26E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555" y="1824447"/>
            <a:ext cx="268198" cy="268198"/>
          </a:xfrm>
          <a:prstGeom prst="rect">
            <a:avLst/>
          </a:prstGeom>
        </p:spPr>
      </p:pic>
      <p:pic>
        <p:nvPicPr>
          <p:cNvPr id="60" name="Imagem 59">
            <a:hlinkClick r:id="rId2"/>
            <a:extLst>
              <a:ext uri="{FF2B5EF4-FFF2-40B4-BE49-F238E27FC236}">
                <a16:creationId xmlns:a16="http://schemas.microsoft.com/office/drawing/2014/main" id="{9540DE62-B649-3303-479F-D7684039A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555" y="2153121"/>
            <a:ext cx="268198" cy="268198"/>
          </a:xfrm>
          <a:prstGeom prst="rect">
            <a:avLst/>
          </a:prstGeom>
        </p:spPr>
      </p:pic>
      <p:pic>
        <p:nvPicPr>
          <p:cNvPr id="61" name="Imagem 60">
            <a:hlinkClick r:id="rId2"/>
            <a:extLst>
              <a:ext uri="{FF2B5EF4-FFF2-40B4-BE49-F238E27FC236}">
                <a16:creationId xmlns:a16="http://schemas.microsoft.com/office/drawing/2014/main" id="{184C8661-59D0-FEA8-EB86-EB4578E2A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068" y="2515656"/>
            <a:ext cx="268198" cy="268198"/>
          </a:xfrm>
          <a:prstGeom prst="rect">
            <a:avLst/>
          </a:prstGeom>
        </p:spPr>
      </p:pic>
      <p:pic>
        <p:nvPicPr>
          <p:cNvPr id="62" name="Imagem 61">
            <a:hlinkClick r:id="rId2"/>
            <a:extLst>
              <a:ext uri="{FF2B5EF4-FFF2-40B4-BE49-F238E27FC236}">
                <a16:creationId xmlns:a16="http://schemas.microsoft.com/office/drawing/2014/main" id="{F34C8819-29C8-8BB1-4A4E-047EDF434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068" y="2878191"/>
            <a:ext cx="268198" cy="268198"/>
          </a:xfrm>
          <a:prstGeom prst="rect">
            <a:avLst/>
          </a:prstGeom>
        </p:spPr>
      </p:pic>
      <p:pic>
        <p:nvPicPr>
          <p:cNvPr id="63" name="Imagem 62">
            <a:hlinkClick r:id="rId2"/>
            <a:extLst>
              <a:ext uri="{FF2B5EF4-FFF2-40B4-BE49-F238E27FC236}">
                <a16:creationId xmlns:a16="http://schemas.microsoft.com/office/drawing/2014/main" id="{E801BFBF-3588-4860-6D8D-32691D89A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555" y="3225163"/>
            <a:ext cx="268198" cy="268198"/>
          </a:xfrm>
          <a:prstGeom prst="rect">
            <a:avLst/>
          </a:prstGeom>
        </p:spPr>
      </p:pic>
      <p:pic>
        <p:nvPicPr>
          <p:cNvPr id="64" name="Imagem 63">
            <a:hlinkClick r:id="rId2"/>
            <a:extLst>
              <a:ext uri="{FF2B5EF4-FFF2-40B4-BE49-F238E27FC236}">
                <a16:creationId xmlns:a16="http://schemas.microsoft.com/office/drawing/2014/main" id="{BFAE9AE5-E04E-6B89-C53E-EAD1C9AB2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173" y="3573159"/>
            <a:ext cx="268198" cy="268198"/>
          </a:xfrm>
          <a:prstGeom prst="rect">
            <a:avLst/>
          </a:prstGeom>
        </p:spPr>
      </p:pic>
      <p:pic>
        <p:nvPicPr>
          <p:cNvPr id="65" name="Imagem 64">
            <a:hlinkClick r:id="rId2"/>
            <a:extLst>
              <a:ext uri="{FF2B5EF4-FFF2-40B4-BE49-F238E27FC236}">
                <a16:creationId xmlns:a16="http://schemas.microsoft.com/office/drawing/2014/main" id="{483F69D5-AD4A-2F85-E17C-972F44044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54" y="3934670"/>
            <a:ext cx="268198" cy="268198"/>
          </a:xfrm>
          <a:prstGeom prst="rect">
            <a:avLst/>
          </a:prstGeom>
        </p:spPr>
      </p:pic>
      <p:pic>
        <p:nvPicPr>
          <p:cNvPr id="66" name="Imagem 65">
            <a:hlinkClick r:id="rId2"/>
            <a:extLst>
              <a:ext uri="{FF2B5EF4-FFF2-40B4-BE49-F238E27FC236}">
                <a16:creationId xmlns:a16="http://schemas.microsoft.com/office/drawing/2014/main" id="{08C62E02-5B1A-5DDF-BA88-E9987929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476" y="4278898"/>
            <a:ext cx="268198" cy="268198"/>
          </a:xfrm>
          <a:prstGeom prst="rect">
            <a:avLst/>
          </a:prstGeom>
        </p:spPr>
      </p:pic>
      <p:pic>
        <p:nvPicPr>
          <p:cNvPr id="67" name="Imagem 66">
            <a:hlinkClick r:id="rId2"/>
            <a:extLst>
              <a:ext uri="{FF2B5EF4-FFF2-40B4-BE49-F238E27FC236}">
                <a16:creationId xmlns:a16="http://schemas.microsoft.com/office/drawing/2014/main" id="{A491081B-5134-3FCB-C14C-919ED555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724" y="0"/>
            <a:ext cx="472561" cy="472561"/>
          </a:xfrm>
          <a:prstGeom prst="rect">
            <a:avLst/>
          </a:prstGeom>
        </p:spPr>
      </p:pic>
      <p:pic>
        <p:nvPicPr>
          <p:cNvPr id="70" name="Imagem 69">
            <a:hlinkClick r:id="rId3"/>
            <a:extLst>
              <a:ext uri="{FF2B5EF4-FFF2-40B4-BE49-F238E27FC236}">
                <a16:creationId xmlns:a16="http://schemas.microsoft.com/office/drawing/2014/main" id="{F74AC4C9-B897-93AD-5B86-5B67B5F8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82" y="435919"/>
            <a:ext cx="472562" cy="472562"/>
          </a:xfrm>
          <a:prstGeom prst="rect">
            <a:avLst/>
          </a:prstGeom>
        </p:spPr>
      </p:pic>
      <p:sp>
        <p:nvSpPr>
          <p:cNvPr id="74" name="CaixaDeTexto 73">
            <a:extLst>
              <a:ext uri="{FF2B5EF4-FFF2-40B4-BE49-F238E27FC236}">
                <a16:creationId xmlns:a16="http://schemas.microsoft.com/office/drawing/2014/main" id="{0EB7795D-FDC0-C4F6-2F79-20A2C55ED412}"/>
              </a:ext>
            </a:extLst>
          </p:cNvPr>
          <p:cNvSpPr txBox="1"/>
          <p:nvPr/>
        </p:nvSpPr>
        <p:spPr>
          <a:xfrm>
            <a:off x="6980724" y="4778477"/>
            <a:ext cx="21632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u="sng" dirty="0">
                <a:solidFill>
                  <a:srgbClr val="941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©© - This work is licensed under:</a:t>
            </a:r>
          </a:p>
          <a:p>
            <a:pPr algn="ctr"/>
            <a:r>
              <a:rPr lang="en-US" sz="1050" b="1" u="sng" dirty="0">
                <a:solidFill>
                  <a:srgbClr val="941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 public license</a:t>
            </a:r>
            <a:r>
              <a:rPr lang="pt-PT" sz="1050" b="1" dirty="0">
                <a:solidFill>
                  <a:srgbClr val="94110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t-PT" sz="1050" b="1" dirty="0">
              <a:solidFill>
                <a:srgbClr val="9411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0134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18. </a:t>
            </a:r>
            <a:r>
              <a:rPr b="1" dirty="0">
                <a:solidFill>
                  <a:srgbClr val="941100"/>
                </a:solidFill>
                <a:hlinkClick r:id="rId2"/>
              </a:rPr>
              <a:t>Cryptography and AI in Security and Defense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1" y="1528322"/>
            <a:ext cx="5340611" cy="3485570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Security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Models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900" b="1" dirty="0">
                <a:solidFill>
                  <a:srgbClr val="616161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combination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supports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models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mitigating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risks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associated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single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points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failure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complicates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attackers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tasks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must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breach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multiple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instances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cause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harm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Enhanced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Threat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Detection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Response: </a:t>
            </a:r>
            <a:br>
              <a:rPr lang="pt-PT" sz="900" b="1" dirty="0">
                <a:solidFill>
                  <a:srgbClr val="616161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continuously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monitors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anomalous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behaviors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emerging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attack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vectors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strengthening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threat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detection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incident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response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capabilities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military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chains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same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time,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optimizes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analysis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allocation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various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defense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scenarios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900" b="1" dirty="0">
                <a:solidFill>
                  <a:srgbClr val="616161"/>
                </a:solidFill>
                <a:latin typeface="Proxima Nova"/>
              </a:rPr>
            </a:b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techniques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homomorphic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encryption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zero-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knowledge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proofs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verification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military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disclosing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sensitive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in defense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trust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between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compliance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disarmament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treaties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other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international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agreements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while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maintaining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confidentiality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top-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secret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issues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837644"/>
            <a:ext cx="4190999" cy="30203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837644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24400" y="4273216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400" y="4136937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C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redit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to John-i,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Public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Domain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via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Pixabay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D2AAC27-66F5-4206-B5D3-AFB50A050E94}"/>
              </a:ext>
            </a:extLst>
          </p:cNvPr>
          <p:cNvSpPr txBox="1"/>
          <p:nvPr/>
        </p:nvSpPr>
        <p:spPr>
          <a:xfrm>
            <a:off x="0" y="114476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rely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models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improving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threat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detection</a:t>
            </a:r>
            <a:br>
              <a:rPr lang="pt-PT" b="1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response,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addressing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,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military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issues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increasing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trust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between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nations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pic>
        <p:nvPicPr>
          <p:cNvPr id="15" name="Imagem 14" descr="Uma imagem com captura de ecrã, círculo, arte, luz&#10;&#10;Descrição gerada automaticamente">
            <a:extLst>
              <a:ext uri="{FF2B5EF4-FFF2-40B4-BE49-F238E27FC236}">
                <a16:creationId xmlns:a16="http://schemas.microsoft.com/office/drawing/2014/main" id="{805FF26C-0FC9-DA3D-7C1F-459C5CF15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80" y="2027822"/>
            <a:ext cx="3532683" cy="208946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AF4896D-6A98-A6F5-C514-9CBC3787DE5F}"/>
              </a:ext>
            </a:extLst>
          </p:cNvPr>
          <p:cNvSpPr txBox="1"/>
          <p:nvPr/>
        </p:nvSpPr>
        <p:spPr>
          <a:xfrm>
            <a:off x="0" y="4826439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53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434CF3E-FEE5-43E7-0A73-0146F26D2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210" y="810559"/>
            <a:ext cx="268198" cy="268198"/>
          </a:xfrm>
          <a:prstGeom prst="rect">
            <a:avLst/>
          </a:prstGeom>
        </p:spPr>
      </p:pic>
      <p:pic>
        <p:nvPicPr>
          <p:cNvPr id="19458" name="Picture 2" descr="Miniatura de vídeo: 18. Cryptography and AI in Security and Defense">
            <a:hlinkClick r:id="rId2"/>
            <a:extLst>
              <a:ext uri="{FF2B5EF4-FFF2-40B4-BE49-F238E27FC236}">
                <a16:creationId xmlns:a16="http://schemas.microsoft.com/office/drawing/2014/main" id="{6B1EAE0E-5875-250D-6C50-5AAE5475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15" y="131084"/>
            <a:ext cx="930169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0CD2278-2EDD-EF32-F616-0642AA7DCA6E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7551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19. </a:t>
            </a:r>
            <a:r>
              <a:rPr b="1" dirty="0">
                <a:solidFill>
                  <a:srgbClr val="941100"/>
                </a:solidFill>
                <a:hlinkClick r:id="rId2"/>
              </a:rPr>
              <a:t>Advanced Cryptography and AI in Digital Identity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338125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338125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338125"/>
            <a:ext cx="8686800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338125"/>
            <a:ext cx="4190999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448048"/>
            <a:ext cx="4724401" cy="350095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endParaRPr lang="pt-PT" sz="10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Secure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Reliable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Identity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Management:</a:t>
            </a:r>
            <a:br>
              <a:rPr lang="pt-PT" sz="900" b="1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dirty="0">
                <a:solidFill>
                  <a:srgbClr val="941100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means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storing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sharing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personal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identification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balance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autonomy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while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increased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community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.</a:t>
            </a:r>
            <a:endParaRPr lang="pt-PT" sz="1000" b="1" i="0" dirty="0">
              <a:solidFill>
                <a:srgbClr val="002060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Fighting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D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isinformation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Ensuring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Authenticity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3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3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authenticate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news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videos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images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d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'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news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Methods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'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Proof-of-Personhood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attest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each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human's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unique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condition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preventing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impersonating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contributing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a fair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dirty="0">
                <a:solidFill>
                  <a:srgbClr val="941100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sovereign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identity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initiatives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civic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participation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reinforcing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democratic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foundations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Initiatives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Universal Basic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Income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(UBI)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benefit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identity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fair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resources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tensions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1925753"/>
            <a:ext cx="4190999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1" y="1850452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24401" y="4286024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401" y="4286024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Image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obtained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using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AI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405B52B-4BA6-EE20-4A99-B52650B1C2A6}"/>
              </a:ext>
            </a:extLst>
          </p:cNvPr>
          <p:cNvSpPr txBox="1"/>
          <p:nvPr/>
        </p:nvSpPr>
        <p:spPr>
          <a:xfrm>
            <a:off x="0" y="110582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allow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secure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identity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management,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combat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d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isinformation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highlight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decentralization's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equity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democratic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  <a:endParaRPr lang="pt-PT" sz="1400" b="1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E4E853C-E518-8B25-C071-BDFC5AB5E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717" y="1522433"/>
            <a:ext cx="135209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025" name="Imagem 9" descr="Free photo woman’s eye with smart contact lens biometric secu technology concept">
            <a:extLst>
              <a:ext uri="{FF2B5EF4-FFF2-40B4-BE49-F238E27FC236}">
                <a16:creationId xmlns:a16="http://schemas.microsoft.com/office/drawing/2014/main" id="{3CCA520A-4C78-C10C-3BBD-B61D1F68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52" y="1864216"/>
            <a:ext cx="4056748" cy="23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409CFD3-705E-E436-599A-3D98DF4AE3A6}"/>
              </a:ext>
            </a:extLst>
          </p:cNvPr>
          <p:cNvSpPr txBox="1"/>
          <p:nvPr/>
        </p:nvSpPr>
        <p:spPr>
          <a:xfrm>
            <a:off x="0" y="4828901"/>
            <a:ext cx="9143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53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5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1321291-C399-8A5F-0797-0BF320F72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70" y="806079"/>
            <a:ext cx="268198" cy="268198"/>
          </a:xfrm>
          <a:prstGeom prst="rect">
            <a:avLst/>
          </a:prstGeom>
        </p:spPr>
      </p:pic>
      <p:pic>
        <p:nvPicPr>
          <p:cNvPr id="20482" name="Picture 2" descr="Miniatura de vídeo: 19. Advanced Cryptography and AI in Digital Identity">
            <a:hlinkClick r:id="rId2"/>
            <a:extLst>
              <a:ext uri="{FF2B5EF4-FFF2-40B4-BE49-F238E27FC236}">
                <a16:creationId xmlns:a16="http://schemas.microsoft.com/office/drawing/2014/main" id="{56036058-2CF2-BF00-D5AA-B0F95DF3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35" y="189239"/>
            <a:ext cx="955128" cy="53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8B4A0D4-D0E8-354D-E459-08B6331B48B8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" y="672501"/>
            <a:ext cx="9057455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20. </a:t>
            </a:r>
            <a:r>
              <a:rPr b="1" dirty="0">
                <a:solidFill>
                  <a:srgbClr val="941100"/>
                </a:solidFill>
                <a:hlinkClick r:id="rId2"/>
              </a:rPr>
              <a:t>Conclusions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457" y="1216913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62457" y="1216913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2457" y="1332507"/>
            <a:ext cx="8686800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62457" y="1216913"/>
            <a:ext cx="4190999" cy="31688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56713" y="1206358"/>
            <a:ext cx="5258534" cy="3798476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Ethically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Reinventing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Political-Economic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Financial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Systems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7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1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powerful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synergy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blockchain's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boosting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AI's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sophisticated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efficiency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dynamic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combination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drive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remarkable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corruption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Addressing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Data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Risks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4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Emerging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powerful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call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urgent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reform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political-economic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prevent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power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abuses.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mitigate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structural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single-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point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of-failure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risks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surveillance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risks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associated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Central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Bank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(CBDC),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safeguarding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freedom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Defending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Truth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Promoting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Inclusion</a:t>
            </a:r>
            <a:r>
              <a:rPr lang="pt-PT" sz="1200" b="1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4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projects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utilizing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biometrics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prevent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impersonating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authenticity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preventing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sophisticated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fraud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Given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AI's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disrupt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job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markets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exacerbate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augment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productivity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causing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massive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unemployment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aggravating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inequality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implementing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secure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universal basic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income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(UBI)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crucial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8256" y="1293113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58257" y="3652485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Imagem 13" descr="Uma imagem com edifício, céu, texto, ar livre&#10;&#10;Descrição gerada automaticamente">
            <a:extLst>
              <a:ext uri="{FF2B5EF4-FFF2-40B4-BE49-F238E27FC236}">
                <a16:creationId xmlns:a16="http://schemas.microsoft.com/office/drawing/2014/main" id="{D29A8A41-0D01-CA7E-AA23-3FFACC2E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71" y="1789612"/>
            <a:ext cx="3510551" cy="206680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B088E07-0F2D-446B-877E-DD7D0E4A4AA4}"/>
              </a:ext>
            </a:extLst>
          </p:cNvPr>
          <p:cNvSpPr txBox="1"/>
          <p:nvPr/>
        </p:nvSpPr>
        <p:spPr>
          <a:xfrm>
            <a:off x="-2884714" y="-16981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F9922F87-EB3E-97FB-8FED-EBDF3936C340}"/>
              </a:ext>
            </a:extLst>
          </p:cNvPr>
          <p:cNvSpPr txBox="1"/>
          <p:nvPr/>
        </p:nvSpPr>
        <p:spPr>
          <a:xfrm>
            <a:off x="4690544" y="3900710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Pascal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Bernardon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 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46BE8A-6635-B9FB-EF69-A54A335774DB}"/>
              </a:ext>
            </a:extLst>
          </p:cNvPr>
          <p:cNvSpPr txBox="1"/>
          <p:nvPr/>
        </p:nvSpPr>
        <p:spPr>
          <a:xfrm>
            <a:off x="0" y="4841039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54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Digital Decentralization: Ethical Democracy via Blockchain and AI’ </a:t>
            </a:r>
            <a:endParaRPr lang="pt-PT" sz="8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F228301-721E-E148-9F16-9F3BA9C10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658" y="791543"/>
            <a:ext cx="268198" cy="268198"/>
          </a:xfrm>
          <a:prstGeom prst="rect">
            <a:avLst/>
          </a:prstGeom>
        </p:spPr>
      </p:pic>
      <p:pic>
        <p:nvPicPr>
          <p:cNvPr id="21506" name="Picture 2" descr="Miniatura de vídeo: 20. Conclusions and Recommendations">
            <a:hlinkClick r:id="rId2"/>
            <a:extLst>
              <a:ext uri="{FF2B5EF4-FFF2-40B4-BE49-F238E27FC236}">
                <a16:creationId xmlns:a16="http://schemas.microsoft.com/office/drawing/2014/main" id="{FF22BD77-0CC3-8EA4-DE43-FB030B8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71" y="168701"/>
            <a:ext cx="927058" cy="52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FABE5D-6AD1-28C8-4ECB-F1D5C5869F4D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8" y="698921"/>
            <a:ext cx="85206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1. </a:t>
            </a:r>
            <a:r>
              <a:rPr b="1" dirty="0">
                <a:solidFill>
                  <a:srgbClr val="941100"/>
                </a:solidFill>
                <a:hlinkClick r:id="rId2"/>
              </a:rPr>
              <a:t>P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ilot</a:t>
            </a:r>
            <a:r>
              <a:rPr lang="pt-PT" b="1" dirty="0">
                <a:solidFill>
                  <a:srgbClr val="941100"/>
                </a:solidFill>
                <a:hlinkClick r:id="rId2"/>
              </a:rPr>
              <a:t>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Episode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114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114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1" y="1613111"/>
            <a:ext cx="4682295" cy="3193182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endParaRPr lang="pt-PT" sz="10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The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Transformative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Potential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Programmable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Money: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3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1000" b="1" i="0" dirty="0">
                <a:solidFill>
                  <a:schemeClr val="accent5">
                    <a:lumMod val="50000"/>
                  </a:schemeClr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are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redefining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trust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knowledge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introducing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programmability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silent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revolution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engineering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guiding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reform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toward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vs.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chemeClr val="accent5">
                    <a:lumMod val="50000"/>
                  </a:schemeClr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landscapes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present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decisive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crossroads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: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corporate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1" dirty="0">
                <a:solidFill>
                  <a:srgbClr val="002060"/>
                </a:solidFill>
                <a:latin typeface="Proxima Nova"/>
              </a:rPr>
              <a:t>versus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Choosing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latter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prevent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dystopian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future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help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support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democratic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Currencies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3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1000" b="1" i="0" dirty="0">
                <a:solidFill>
                  <a:schemeClr val="accent5">
                    <a:lumMod val="50000"/>
                  </a:schemeClr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Understanding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origin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crucial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grasping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consequences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new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Embracing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architectures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aligned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safeguard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freedom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age.</a:t>
            </a:r>
            <a:endParaRPr lang="pt-PT"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3114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764387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 descr="tmpjim9a7g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2054395"/>
            <a:ext cx="4190999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399" y="4112167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399" y="4431741"/>
            <a:ext cx="4190999" cy="15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Hitesh Choudhary 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1B33D8A-6D12-F713-2D3E-36180654D707}"/>
              </a:ext>
            </a:extLst>
          </p:cNvPr>
          <p:cNvSpPr txBox="1"/>
          <p:nvPr/>
        </p:nvSpPr>
        <p:spPr>
          <a:xfrm>
            <a:off x="0" y="1191920"/>
            <a:ext cx="9144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b="1" i="0" dirty="0">
                <a:solidFill>
                  <a:srgbClr val="002060"/>
                </a:solidFill>
                <a:latin typeface="Proxima Nova"/>
              </a:rPr>
              <a:t>Blockchain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AI are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poised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reshape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, </a:t>
            </a:r>
            <a:br>
              <a:rPr lang="pt-PT" b="1" i="0" dirty="0">
                <a:solidFill>
                  <a:srgbClr val="002060"/>
                </a:solidFill>
                <a:latin typeface="Proxima Nova"/>
              </a:rPr>
            </a:b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emphasizing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importance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considerations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transformative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i="0" dirty="0" err="1">
                <a:solidFill>
                  <a:srgbClr val="002060"/>
                </a:solidFill>
                <a:latin typeface="Proxima Nova"/>
              </a:rPr>
              <a:t>process</a:t>
            </a:r>
            <a:r>
              <a:rPr lang="pt-PT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DCD6E00-1AA0-6882-268C-6282210FAA0A}"/>
              </a:ext>
            </a:extLst>
          </p:cNvPr>
          <p:cNvSpPr txBox="1"/>
          <p:nvPr/>
        </p:nvSpPr>
        <p:spPr>
          <a:xfrm>
            <a:off x="0" y="4877073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44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097C7C0-E3A4-174F-5C70-FBBB339BAB81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m 18">
            <a:hlinkClick r:id="rId2"/>
            <a:extLst>
              <a:ext uri="{FF2B5EF4-FFF2-40B4-BE49-F238E27FC236}">
                <a16:creationId xmlns:a16="http://schemas.microsoft.com/office/drawing/2014/main" id="{558FD263-1063-56D0-3C30-72E531381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234" y="838294"/>
            <a:ext cx="268198" cy="268198"/>
          </a:xfrm>
          <a:prstGeom prst="rect">
            <a:avLst/>
          </a:prstGeom>
        </p:spPr>
      </p:pic>
      <p:pic>
        <p:nvPicPr>
          <p:cNvPr id="13" name="Picture 2" descr="Miniatura de vídeo: 1. Pilot Episode">
            <a:hlinkClick r:id="rId2"/>
            <a:extLst>
              <a:ext uri="{FF2B5EF4-FFF2-40B4-BE49-F238E27FC236}">
                <a16:creationId xmlns:a16="http://schemas.microsoft.com/office/drawing/2014/main" id="{33A69007-6179-7DAA-3FCF-F50D81CD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34" y="189738"/>
            <a:ext cx="937327" cy="5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6258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2. </a:t>
            </a:r>
            <a:r>
              <a:rPr b="1" dirty="0">
                <a:solidFill>
                  <a:srgbClr val="941100"/>
                </a:solidFill>
                <a:hlinkClick r:id="rId2"/>
              </a:rPr>
              <a:t>Introduction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69155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69155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784748"/>
            <a:ext cx="8686800" cy="31727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784748"/>
            <a:ext cx="4190999" cy="31727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914583"/>
            <a:ext cx="4572000" cy="2936701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Emergent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Technologies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Data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Ownership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empower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ownership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autonomy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accountability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reconciles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convenience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safe, fair,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peaceful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Challenges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AI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Blockchain: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Misuse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amplify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misinformation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undermining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must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anticipate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mitigate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risks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associated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prevent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pitfalls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harm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Programmable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Currencies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Political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Reform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help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eradicate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corruption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Understanding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presente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evolution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highlights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restore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principles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1729409"/>
            <a:ext cx="4190999" cy="317271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24401" y="4448966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400" y="4389452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Photo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 by 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Arthur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Mazi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F71386-7C7C-78CE-8B6F-A007ECD67D70}"/>
              </a:ext>
            </a:extLst>
          </p:cNvPr>
          <p:cNvSpPr txBox="1"/>
          <p:nvPr/>
        </p:nvSpPr>
        <p:spPr>
          <a:xfrm>
            <a:off x="0" y="117191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transformative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new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challenges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br>
              <a:rPr lang="pt-PT" b="1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emphasize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need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reform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robust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data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ownership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age.</a:t>
            </a:r>
          </a:p>
        </p:txBody>
      </p:sp>
      <p:pic>
        <p:nvPicPr>
          <p:cNvPr id="16" name="Imagem 15" descr="Uma imagem com Saturação de cores, desenhos de criança&#10;&#10;Descrição gerada automaticamente">
            <a:extLst>
              <a:ext uri="{FF2B5EF4-FFF2-40B4-BE49-F238E27FC236}">
                <a16:creationId xmlns:a16="http://schemas.microsoft.com/office/drawing/2014/main" id="{A842CC05-AFC9-FEF3-D1A2-8A075192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72503"/>
            <a:ext cx="4190998" cy="231735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CA4E6B0-E315-A97F-7383-03DE73CE5188}"/>
              </a:ext>
            </a:extLst>
          </p:cNvPr>
          <p:cNvSpPr txBox="1"/>
          <p:nvPr/>
        </p:nvSpPr>
        <p:spPr>
          <a:xfrm>
            <a:off x="0" y="4865470"/>
            <a:ext cx="9143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44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3074" name="Picture 2" descr="Miniatura de vídeo: 2. Introduction">
            <a:hlinkClick r:id="rId2"/>
            <a:extLst>
              <a:ext uri="{FF2B5EF4-FFF2-40B4-BE49-F238E27FC236}">
                <a16:creationId xmlns:a16="http://schemas.microsoft.com/office/drawing/2014/main" id="{F001726B-D4C4-D99A-137B-05B13919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75" y="170406"/>
            <a:ext cx="934848" cy="5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4B62C45-1734-1E52-8D0F-375A750D6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426" y="826524"/>
            <a:ext cx="268198" cy="268198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790BE83-2760-5DCC-735C-6F2B6A064CD7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94042"/>
            <a:ext cx="9143999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3. Incentives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Beginning</a:t>
            </a:r>
            <a:r>
              <a:rPr lang="pt-PT" b="1" dirty="0">
                <a:solidFill>
                  <a:srgbClr val="941100"/>
                </a:solidFill>
                <a:hlinkClick r:id="rId2"/>
              </a:rPr>
              <a:t>: A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Ledger</a:t>
            </a:r>
            <a:r>
              <a:rPr lang="pt-PT" b="1" dirty="0">
                <a:solidFill>
                  <a:srgbClr val="941100"/>
                </a:solidFill>
                <a:hlinkClick r:id="rId2"/>
              </a:rPr>
              <a:t>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System</a:t>
            </a:r>
            <a:endParaRPr lang="pt-PT"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888221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888221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1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888221"/>
            <a:ext cx="8686800" cy="315188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888221"/>
            <a:ext cx="4190999" cy="315188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1" y="2010885"/>
            <a:ext cx="4572000" cy="2936701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200" b="1" i="0" dirty="0">
                <a:solidFill>
                  <a:srgbClr val="941100"/>
                </a:solidFill>
                <a:latin typeface="Proxima Nova"/>
              </a:rPr>
              <a:t>The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-</a:t>
            </a:r>
            <a:r>
              <a:rPr sz="1200" b="1" i="0" dirty="0">
                <a:solidFill>
                  <a:srgbClr val="941100"/>
                </a:solidFill>
                <a:latin typeface="Proxima Nova"/>
              </a:rPr>
              <a:t>Historical Role of Money as a Credit System:</a:t>
            </a:r>
            <a:r>
              <a:rPr sz="1200" b="0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1200" b="0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0" i="0" dirty="0">
                <a:solidFill>
                  <a:srgbClr val="616161"/>
                </a:solidFill>
                <a:latin typeface="Proxima Nova"/>
              </a:rPr>
            </a:br>
            <a:r>
              <a:rPr sz="1000" b="1" i="0" dirty="0">
                <a:solidFill>
                  <a:srgbClr val="002060"/>
                </a:solidFill>
                <a:latin typeface="Proxima Nova"/>
              </a:rPr>
              <a:t>Money originated as a mental or virtual system of credits and settlements, predating physical currency. Early human communities managed obligations and rights through trust-based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memory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systems without immediate exchanges.</a:t>
            </a:r>
            <a:endParaRPr lang="pt-PT" sz="800" b="1" dirty="0">
              <a:solidFill>
                <a:srgbClr val="002060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200" b="1" i="0" dirty="0">
                <a:solidFill>
                  <a:srgbClr val="941100"/>
                </a:solidFill>
                <a:latin typeface="Proxima Nova"/>
              </a:rPr>
              <a:t>Ethical Foundations of Pre-Monetary Systems:</a:t>
            </a:r>
            <a:r>
              <a:rPr sz="1200" b="0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1200" b="0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0" i="0" dirty="0">
                <a:solidFill>
                  <a:srgbClr val="616161"/>
                </a:solidFill>
                <a:latin typeface="Proxima Nova"/>
              </a:rPr>
            </a:br>
            <a:r>
              <a:rPr sz="1000" b="1" i="0" dirty="0">
                <a:solidFill>
                  <a:srgbClr val="002060"/>
                </a:solidFill>
                <a:latin typeface="Proxima Nova"/>
              </a:rPr>
              <a:t>Early credit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compensation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systems relied on social trust and collective memory 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close-knit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communities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to ensure fairness and ethical behavior. Collective awareness and social cohesion acted as ethical guarantors, deterring unethical actions.</a:t>
            </a:r>
            <a:endParaRPr lang="pt-PT" sz="1000" b="1" i="0" dirty="0">
              <a:solidFill>
                <a:srgbClr val="002060"/>
              </a:solidFill>
              <a:latin typeface="Proxima Nova"/>
            </a:endParaRPr>
          </a:p>
          <a:p>
            <a:pPr marL="228600" indent="-91440">
              <a:spcAft>
                <a:spcPts val="800"/>
              </a:spcAft>
              <a:buSzPct val="100000"/>
              <a:buFont typeface="Arial"/>
              <a:buChar char="•"/>
            </a:pPr>
            <a:r>
              <a:rPr sz="1200" b="1" i="0" dirty="0">
                <a:solidFill>
                  <a:srgbClr val="941100"/>
                </a:solidFill>
                <a:latin typeface="Proxima Nova"/>
              </a:rPr>
              <a:t>Re-Humanizing Money with Digital Currencies:</a:t>
            </a:r>
            <a:br>
              <a:rPr lang="pt-PT" sz="1200" b="1" dirty="0">
                <a:solidFill>
                  <a:srgbClr val="941100"/>
                </a:solidFill>
                <a:latin typeface="Proxima Nova"/>
              </a:rPr>
            </a:br>
            <a:br>
              <a:rPr lang="pt-PT" sz="300" dirty="0">
                <a:solidFill>
                  <a:srgbClr val="616161"/>
                </a:solidFill>
                <a:latin typeface="Proxima Nova"/>
              </a:rPr>
            </a:br>
            <a:r>
              <a:rPr sz="1000" b="1" i="0" dirty="0">
                <a:solidFill>
                  <a:srgbClr val="002060"/>
                </a:solidFill>
                <a:latin typeface="Proxima Nova"/>
              </a:rPr>
              <a:t>Programmable digital currencies and smart contracts can restore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ethical principles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primordial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m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our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“global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village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.”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 </a:t>
            </a:r>
            <a:br>
              <a:rPr lang="pt-PT" sz="1000" b="1" i="0" dirty="0">
                <a:solidFill>
                  <a:srgbClr val="002060"/>
                </a:solidFill>
                <a:latin typeface="Proxima Nova"/>
              </a:rPr>
            </a:br>
            <a:r>
              <a:rPr sz="1000" b="1" i="0" dirty="0">
                <a:solidFill>
                  <a:srgbClr val="002060"/>
                </a:solidFill>
                <a:latin typeface="Proxima Nova"/>
              </a:rPr>
              <a:t>Digital decentralization offers a path to re-align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currency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 with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accounting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include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sz="1000" b="1" i="0" dirty="0">
                <a:solidFill>
                  <a:srgbClr val="002060"/>
                </a:solidFill>
                <a:latin typeface="Proxima Nova"/>
              </a:rPr>
              <a:t>human 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1100" b="1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888221"/>
            <a:ext cx="4190999" cy="315188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1" y="2102029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24401" y="4537601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400" y="4461919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Giammarco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Boscaro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pic>
        <p:nvPicPr>
          <p:cNvPr id="14" name="Imagem 13" descr="Uma imagem com biblioteca, livro, estante de livros, sala&#10;&#10;Descrição gerada automaticamente">
            <a:extLst>
              <a:ext uri="{FF2B5EF4-FFF2-40B4-BE49-F238E27FC236}">
                <a16:creationId xmlns:a16="http://schemas.microsoft.com/office/drawing/2014/main" id="{3419EAF3-6BD5-9232-DD66-E6DA5E8E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67265"/>
            <a:ext cx="4190999" cy="235783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6439D73-85E9-FDBD-73EF-B6CF7E90F2BA}"/>
              </a:ext>
            </a:extLst>
          </p:cNvPr>
          <p:cNvSpPr txBox="1"/>
          <p:nvPr/>
        </p:nvSpPr>
        <p:spPr>
          <a:xfrm>
            <a:off x="-2" y="124018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pre-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historical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dimensions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as a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credit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emphasize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re-humanize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programmable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92462B-2E64-AB7E-CEF8-E656FD411ADE}"/>
              </a:ext>
            </a:extLst>
          </p:cNvPr>
          <p:cNvSpPr txBox="1"/>
          <p:nvPr/>
        </p:nvSpPr>
        <p:spPr>
          <a:xfrm>
            <a:off x="0" y="4878008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44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4098" name="Picture 2" descr="Miniatura de vídeo: 3. Incentives Beginning: A Ledger System">
            <a:hlinkClick r:id="rId2"/>
            <a:extLst>
              <a:ext uri="{FF2B5EF4-FFF2-40B4-BE49-F238E27FC236}">
                <a16:creationId xmlns:a16="http://schemas.microsoft.com/office/drawing/2014/main" id="{F785F54B-F70F-ADC3-0FEA-E6993A28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22" y="188784"/>
            <a:ext cx="916552" cy="5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FD957A0-3DC7-0723-3830-54FD1E9DB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314" y="816565"/>
            <a:ext cx="268198" cy="26819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EA2223B-04FE-E052-2EE5-F51786C9F74D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8617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4. </a:t>
            </a:r>
            <a:r>
              <a:rPr b="1" dirty="0">
                <a:solidFill>
                  <a:srgbClr val="941100"/>
                </a:solidFill>
                <a:hlinkClick r:id="rId2"/>
              </a:rPr>
              <a:t>Back to the Future of Money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8769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8769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876970"/>
            <a:ext cx="8686800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876970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31531" y="1748812"/>
            <a:ext cx="5016063" cy="324447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Historical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Conceptual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Nature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Money: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Money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has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functioned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as a record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promises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credits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as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physical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object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exchange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Examples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Yap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Islands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'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stone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illustrate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money's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role as a mental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record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Currencies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Considerations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primordial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are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means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payment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serve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multiple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functions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global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ledgers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human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into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opens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multidimensional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possibilities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more fair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operations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hopefully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providing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future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Digital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D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the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Future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Money: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3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6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cryptocurrency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ones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(CBDC)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transform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landscape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reintegrating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exchange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use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much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pre-monetary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two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factors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capital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labor,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civic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participation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democratic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over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political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decisions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2125155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664778" y="1937996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702066" y="4160161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5101103" y="4086229"/>
            <a:ext cx="2090285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Photo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by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Dario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Bronnimann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789782A-C13E-1D11-EC11-019EAF0053FB}"/>
              </a:ext>
            </a:extLst>
          </p:cNvPr>
          <p:cNvSpPr txBox="1"/>
          <p:nvPr/>
        </p:nvSpPr>
        <p:spPr>
          <a:xfrm>
            <a:off x="0" y="108122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conceptual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pre-historical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nature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emphasizes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reintroduce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considerations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into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pic>
        <p:nvPicPr>
          <p:cNvPr id="15" name="Imagem 14" descr="Uma imagem com ar livre, vestuário, chão, pessoa&#10;&#10;Descrição gerada automaticamente">
            <a:extLst>
              <a:ext uri="{FF2B5EF4-FFF2-40B4-BE49-F238E27FC236}">
                <a16:creationId xmlns:a16="http://schemas.microsoft.com/office/drawing/2014/main" id="{4D324EA1-D0E5-DC73-E7C2-63A25D445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16" y="2077405"/>
            <a:ext cx="1427481" cy="1998816"/>
          </a:xfrm>
          <a:prstGeom prst="rect">
            <a:avLst/>
          </a:prstGeom>
        </p:spPr>
      </p:pic>
      <p:pic>
        <p:nvPicPr>
          <p:cNvPr id="17" name="Imagem 16" descr="Uma imagem com ar livre, nuvem, paisagem, natureza&#10;&#10;Descrição gerada automaticamente">
            <a:extLst>
              <a:ext uri="{FF2B5EF4-FFF2-40B4-BE49-F238E27FC236}">
                <a16:creationId xmlns:a16="http://schemas.microsoft.com/office/drawing/2014/main" id="{4A1F95EF-2FC2-E52D-1EE8-0031B0E9A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876" y="2077405"/>
            <a:ext cx="2134740" cy="199881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E544807-8CD7-2229-C0E1-03C113AF7E06}"/>
              </a:ext>
            </a:extLst>
          </p:cNvPr>
          <p:cNvSpPr txBox="1"/>
          <p:nvPr/>
        </p:nvSpPr>
        <p:spPr>
          <a:xfrm>
            <a:off x="7148887" y="4037142"/>
            <a:ext cx="1989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PT" sz="800" dirty="0" err="1">
                <a:solidFill>
                  <a:srgbClr val="616161"/>
                </a:solidFill>
                <a:latin typeface="Proxima Nova"/>
              </a:rPr>
              <a:t>Credit</a:t>
            </a:r>
            <a:r>
              <a:rPr lang="pt-PT" sz="800" dirty="0">
                <a:solidFill>
                  <a:srgbClr val="616161"/>
                </a:solidFill>
                <a:latin typeface="Proxima Nova"/>
              </a:rPr>
              <a:t> to Elisabeth </a:t>
            </a:r>
            <a:r>
              <a:rPr lang="pt-PT" sz="800" dirty="0" err="1">
                <a:solidFill>
                  <a:srgbClr val="616161"/>
                </a:solidFill>
                <a:latin typeface="Proxima Nova"/>
              </a:rPr>
              <a:t>Krämer-Bannow</a:t>
            </a:r>
            <a:r>
              <a:rPr lang="pt-PT" sz="800" dirty="0">
                <a:solidFill>
                  <a:srgbClr val="616161"/>
                </a:solidFill>
                <a:latin typeface="Proxima Nova"/>
              </a:rPr>
              <a:t>, </a:t>
            </a:r>
            <a:br>
              <a:rPr lang="pt-PT" sz="800" dirty="0">
                <a:solidFill>
                  <a:srgbClr val="616161"/>
                </a:solidFill>
                <a:latin typeface="Proxima Nova"/>
              </a:rPr>
            </a:br>
            <a:r>
              <a:rPr lang="pt-PT" sz="800" dirty="0" err="1">
                <a:solidFill>
                  <a:srgbClr val="616161"/>
                </a:solidFill>
                <a:latin typeface="Proxima Nova"/>
              </a:rPr>
              <a:t>Public</a:t>
            </a:r>
            <a:r>
              <a:rPr lang="pt-PT" sz="80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800" dirty="0" err="1">
                <a:solidFill>
                  <a:srgbClr val="616161"/>
                </a:solidFill>
                <a:latin typeface="Proxima Nova"/>
              </a:rPr>
              <a:t>Domain</a:t>
            </a:r>
            <a:r>
              <a:rPr lang="pt-PT" sz="800" dirty="0">
                <a:solidFill>
                  <a:srgbClr val="616161"/>
                </a:solidFill>
                <a:latin typeface="Proxima Nova"/>
              </a:rPr>
              <a:t>, via Wikimedia </a:t>
            </a:r>
            <a:r>
              <a:rPr lang="pt-PT" sz="800" dirty="0" err="1">
                <a:solidFill>
                  <a:srgbClr val="616161"/>
                </a:solidFill>
                <a:latin typeface="Proxima Nova"/>
              </a:rPr>
              <a:t>Commons</a:t>
            </a:r>
            <a:endParaRPr lang="pt-PT" sz="8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77CF5DC-B9E5-26C2-CAE1-6E96B2552478}"/>
              </a:ext>
            </a:extLst>
          </p:cNvPr>
          <p:cNvSpPr txBox="1"/>
          <p:nvPr/>
        </p:nvSpPr>
        <p:spPr>
          <a:xfrm>
            <a:off x="43044" y="4865132"/>
            <a:ext cx="91009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45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5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5122" name="Picture 2" descr="Miniatura de vídeo: 4. Back to the Future of Money">
            <a:hlinkClick r:id="rId2"/>
            <a:extLst>
              <a:ext uri="{FF2B5EF4-FFF2-40B4-BE49-F238E27FC236}">
                <a16:creationId xmlns:a16="http://schemas.microsoft.com/office/drawing/2014/main" id="{CF400F90-26A1-7038-D1FE-90DAD395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75" y="104251"/>
            <a:ext cx="914250" cy="51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28D9F8C-91FE-50CD-217F-D66DC0DD2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000" y="715822"/>
            <a:ext cx="268198" cy="26819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2274827-54B2-39D9-B4B7-96ECC9D911C0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7" y="599798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5. </a:t>
            </a:r>
            <a:r>
              <a:rPr b="1" dirty="0">
                <a:solidFill>
                  <a:srgbClr val="941100"/>
                </a:solidFill>
                <a:hlinkClick r:id="rId2"/>
              </a:rPr>
              <a:t>Cryptography and Artificial Intelligence Impact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711975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711975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711975"/>
            <a:ext cx="8686800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711975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38185" y="1480944"/>
            <a:ext cx="5154114" cy="350095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10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Cryptography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AI for Secure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Systems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tamper-proof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records,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guaranteeing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secure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intermediaries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turn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optimizes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decisions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processes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analyzing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large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volumes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data.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Together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environment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prone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corruption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distrust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Monetary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Systems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use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both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production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factors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labor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capital,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into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specific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utilities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(e.g.,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utility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),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monetary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zero-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knowledge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proofs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(ZDK)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online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authenticity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compromising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privacy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Addressing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Inequality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dirty="0" err="1">
                <a:solidFill>
                  <a:srgbClr val="941100"/>
                </a:solidFill>
                <a:latin typeface="Proxima Nova"/>
              </a:rPr>
              <a:t>D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isinformation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300" b="1" i="0" dirty="0">
                <a:solidFill>
                  <a:srgbClr val="941100"/>
                </a:solidFill>
                <a:latin typeface="Proxima Nova"/>
              </a:rPr>
              <a:t> </a:t>
            </a:r>
            <a:br>
              <a:rPr lang="pt-PT" sz="300" b="1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Redistributive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iniciatives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universal 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b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asic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i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ncome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(UBI),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supported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offer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amidst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job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losses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due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intelligent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equity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poverty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advancements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combat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dirty="0" err="1">
                <a:solidFill>
                  <a:srgbClr val="002060"/>
                </a:solidFill>
                <a:latin typeface="Proxima Nova"/>
              </a:rPr>
              <a:t>d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isinformation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verifying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sources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maintaining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stability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informed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public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sphere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1765973"/>
            <a:ext cx="4190999" cy="31164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800600" y="1878002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800600" y="4206904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24399" y="4287951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Image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obtained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using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AI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pic>
        <p:nvPicPr>
          <p:cNvPr id="13" name="Imagem 12" descr="Uma imagem com planeta, Espaço profundo, espaço, Objeto astronómico&#10;&#10;Descrição gerada automaticamente">
            <a:extLst>
              <a:ext uri="{FF2B5EF4-FFF2-40B4-BE49-F238E27FC236}">
                <a16:creationId xmlns:a16="http://schemas.microsoft.com/office/drawing/2014/main" id="{5653DC01-3159-E80A-ABE4-74834EDBE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1969226"/>
            <a:ext cx="3695325" cy="232736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CFCB3B0-19A3-6893-904C-014BB8D10FF0}"/>
              </a:ext>
            </a:extLst>
          </p:cNvPr>
          <p:cNvSpPr txBox="1"/>
          <p:nvPr/>
        </p:nvSpPr>
        <p:spPr>
          <a:xfrm>
            <a:off x="0" y="1106326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b="1" dirty="0" err="1">
                <a:solidFill>
                  <a:srgbClr val="002060"/>
                </a:solidFill>
                <a:latin typeface="Proxima Nova"/>
              </a:rPr>
              <a:t>C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ryptography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AI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have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profound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for social media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monetary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technologies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' role 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addressing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d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isinformation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unemployment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promote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a more fair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society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E0FAB9-5E9F-CAC3-F43C-3B167D6EF209}"/>
              </a:ext>
            </a:extLst>
          </p:cNvPr>
          <p:cNvSpPr txBox="1"/>
          <p:nvPr/>
        </p:nvSpPr>
        <p:spPr>
          <a:xfrm>
            <a:off x="34095" y="4880059"/>
            <a:ext cx="91099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45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9F188A0-FC4A-F523-F22D-A6EF224E1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34" y="718963"/>
            <a:ext cx="268198" cy="26819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0945214C-DAA0-6256-89FE-89B2077DCAC4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Miniatura de vídeo: 5. Cryptography and ArtificiaI Intelligence Impact">
            <a:hlinkClick r:id="rId2"/>
            <a:extLst>
              <a:ext uri="{FF2B5EF4-FFF2-40B4-BE49-F238E27FC236}">
                <a16:creationId xmlns:a16="http://schemas.microsoft.com/office/drawing/2014/main" id="{49BB5098-AA39-D8F2-0D8E-9D9B9391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42" y="107791"/>
            <a:ext cx="876633" cy="4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9673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6. </a:t>
            </a:r>
            <a:r>
              <a:rPr b="1" dirty="0">
                <a:solidFill>
                  <a:srgbClr val="941100"/>
                </a:solidFill>
                <a:hlinkClick r:id="rId2"/>
              </a:rPr>
              <a:t>Programmable Digital Currencies</a:t>
            </a:r>
            <a:endParaRPr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36179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36179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9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36179"/>
            <a:ext cx="8686800" cy="3067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36179"/>
            <a:ext cx="4190999" cy="3067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15239" y="1498744"/>
            <a:ext cx="4822660" cy="3485570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endParaRPr lang="pt-PT" sz="9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Programmability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Decentralization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of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Digital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Currencies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941100"/>
                </a:solidFill>
                <a:latin typeface="Proxima Nova"/>
              </a:rPr>
            </a:b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programmed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managed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entities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like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central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banks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user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communities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models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enhance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autonomy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innovation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trust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provided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Security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Transparency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through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Cryptography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mechanisms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reducing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for a central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authority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model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censorship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resistance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trust,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societal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reforms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more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effective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control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corruption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Implications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Smart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Contracts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One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exciting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aspects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use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These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programmable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traceable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automatic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unquestionable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fulfillment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agreements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use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revolutionize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access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financial capital,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foster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bolster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instance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making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forgeries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past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9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1" y="1925945"/>
            <a:ext cx="4190999" cy="3067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90575" y="1890845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 descr="tmpem38eqm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74" y="1890845"/>
            <a:ext cx="4006516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90575" y="4326417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682291" y="4343523"/>
            <a:ext cx="4190999" cy="15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sz="900" b="0" i="0" dirty="0">
                <a:solidFill>
                  <a:srgbClr val="616161"/>
                </a:solidFill>
                <a:latin typeface="Proxima Nova"/>
              </a:rPr>
              <a:t>Photo by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Traxer</a:t>
            </a:r>
            <a:r>
              <a:rPr sz="900" b="0" i="0" dirty="0">
                <a:solidFill>
                  <a:srgbClr val="616161"/>
                </a:solidFill>
                <a:latin typeface="Proxima Nova"/>
              </a:rPr>
              <a:t> on </a:t>
            </a:r>
            <a:r>
              <a:rPr sz="900" b="0" i="0" dirty="0" err="1">
                <a:solidFill>
                  <a:srgbClr val="616161"/>
                </a:solidFill>
                <a:latin typeface="Proxima Nova"/>
              </a:rPr>
              <a:t>Unsplash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C7D96D9-D340-BB0A-3C36-97F88B0F53B8}"/>
              </a:ext>
            </a:extLst>
          </p:cNvPr>
          <p:cNvSpPr txBox="1"/>
          <p:nvPr/>
        </p:nvSpPr>
        <p:spPr>
          <a:xfrm>
            <a:off x="0" y="111832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b="1" dirty="0" err="1">
                <a:solidFill>
                  <a:srgbClr val="002060"/>
                </a:solidFill>
                <a:latin typeface="Proxima Nova"/>
              </a:rPr>
              <a:t>Programmable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currencies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have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high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transformative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potential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Their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security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transparency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requisites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implications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advocate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for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models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promote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democracy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b="1" dirty="0" err="1">
                <a:solidFill>
                  <a:srgbClr val="002060"/>
                </a:solidFill>
                <a:latin typeface="Proxima Nova"/>
              </a:rPr>
              <a:t>inclusion</a:t>
            </a:r>
            <a:r>
              <a:rPr lang="pt-PT" b="1" dirty="0">
                <a:solidFill>
                  <a:srgbClr val="002060"/>
                </a:solidFill>
                <a:latin typeface="Proxima Nova"/>
              </a:rPr>
              <a:t>.</a:t>
            </a:r>
            <a:endParaRPr lang="pt-PT" sz="1400" b="1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5D57CA6-9E3F-6D4F-EC03-578E435E0A95}"/>
              </a:ext>
            </a:extLst>
          </p:cNvPr>
          <p:cNvSpPr txBox="1"/>
          <p:nvPr/>
        </p:nvSpPr>
        <p:spPr>
          <a:xfrm>
            <a:off x="0" y="4882800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45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'Digital Decentralization: Ethical Democracy via Blockchain and AI’ </a:t>
            </a:r>
            <a:endParaRPr lang="pt-PT" sz="800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4B968AF-B236-5F0C-0D8A-785D56909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498" y="777020"/>
            <a:ext cx="268198" cy="26819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16F143A-470C-21F0-0E38-B8D8D12C2480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Miniatura de vídeo: 6. Programmable Digital Currencies">
            <a:hlinkClick r:id="rId2"/>
            <a:extLst>
              <a:ext uri="{FF2B5EF4-FFF2-40B4-BE49-F238E27FC236}">
                <a16:creationId xmlns:a16="http://schemas.microsoft.com/office/drawing/2014/main" id="{F5274434-35DC-ABC5-D086-E73A66D6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78" y="166516"/>
            <a:ext cx="902643" cy="5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624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pt-PT" b="1" dirty="0">
                <a:solidFill>
                  <a:srgbClr val="941100"/>
                </a:solidFill>
                <a:hlinkClick r:id="rId2"/>
              </a:rPr>
              <a:t>7. </a:t>
            </a:r>
            <a:r>
              <a:rPr lang="pt-PT" b="1" dirty="0" err="1">
                <a:solidFill>
                  <a:srgbClr val="941100"/>
                </a:solidFill>
                <a:hlinkClick r:id="rId2"/>
              </a:rPr>
              <a:t>Cryptoeconomics</a:t>
            </a:r>
            <a:endParaRPr lang="pt-PT" b="1" dirty="0">
              <a:solidFill>
                <a:srgbClr val="9411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839703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839703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753397"/>
            <a:ext cx="8686800" cy="29622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753397"/>
            <a:ext cx="4190999" cy="29622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1520384"/>
            <a:ext cx="4606094" cy="337784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endParaRPr lang="pt-PT" sz="1000" b="1" i="0" dirty="0">
              <a:solidFill>
                <a:srgbClr val="616161"/>
              </a:solidFill>
              <a:latin typeface="Proxima Nova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Transparent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Secure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Economic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Systems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Cryptoeconomics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harnesses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power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AI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create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secure,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Distributed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cryptographic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ledgers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are open for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everyone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review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nearly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impossible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to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forge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instilling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confidence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economic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Ethical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Financial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Transactions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and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Smart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Contracts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: 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Smart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contracts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applications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(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dApps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)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that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integrate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criteria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redefining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financial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value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Digital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money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can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encourage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favoring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sustainability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social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cooperation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aligning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individual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profit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benefit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Decentralized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Autonomous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Organizations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 (</a:t>
            </a:r>
            <a:r>
              <a:rPr lang="pt-PT" sz="1200" b="1" i="0" dirty="0" err="1">
                <a:solidFill>
                  <a:srgbClr val="941100"/>
                </a:solidFill>
                <a:latin typeface="Proxima Nova"/>
              </a:rPr>
              <a:t>DAOs</a:t>
            </a:r>
            <a:r>
              <a:rPr lang="pt-PT" sz="1200" b="1" i="0" dirty="0">
                <a:solidFill>
                  <a:srgbClr val="941100"/>
                </a:solidFill>
                <a:latin typeface="Proxima Nova"/>
              </a:rPr>
              <a:t>):</a:t>
            </a:r>
            <a:br>
              <a:rPr lang="pt-PT" sz="1200" b="1" i="0" dirty="0">
                <a:solidFill>
                  <a:srgbClr val="941100"/>
                </a:solidFill>
                <a:latin typeface="Proxima Nova"/>
              </a:rPr>
            </a:br>
            <a:br>
              <a:rPr lang="pt-PT" sz="300" b="1" i="0" dirty="0">
                <a:solidFill>
                  <a:srgbClr val="616161"/>
                </a:solidFill>
                <a:latin typeface="Proxima Nova"/>
              </a:rPr>
            </a:b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DAOs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operate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without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central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authority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ensuring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transparent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collective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decisions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through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blockchain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technology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Tokens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cryptocurrencies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in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DAOs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serve as votes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reward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positive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actions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while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deterring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negative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ones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,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eventually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promoting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sustainable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ethical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000" b="1" i="0" dirty="0" err="1">
                <a:solidFill>
                  <a:srgbClr val="002060"/>
                </a:solidFill>
                <a:latin typeface="Proxima Nova"/>
              </a:rPr>
              <a:t>behaviors</a:t>
            </a:r>
            <a:r>
              <a:rPr lang="pt-PT" sz="1000" b="1" i="0" dirty="0">
                <a:solidFill>
                  <a:srgbClr val="002060"/>
                </a:solidFill>
                <a:latin typeface="Proxima Nova"/>
              </a:rPr>
              <a:t>.</a:t>
            </a:r>
            <a:endParaRPr sz="1000" b="0" i="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2077828"/>
            <a:ext cx="4190999" cy="29622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648200" y="1991522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48200" y="4427094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648200" y="4441542"/>
            <a:ext cx="4190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PT" sz="900" dirty="0" err="1">
                <a:solidFill>
                  <a:srgbClr val="616161"/>
                </a:solidFill>
                <a:latin typeface="Proxima Nova"/>
              </a:rPr>
              <a:t>C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redit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to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DeltaWorks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Public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Domain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, via </a:t>
            </a:r>
            <a:r>
              <a:rPr lang="pt-PT" sz="900" b="0" i="0" dirty="0" err="1">
                <a:solidFill>
                  <a:srgbClr val="616161"/>
                </a:solidFill>
                <a:latin typeface="Proxima Nova"/>
              </a:rPr>
              <a:t>Pixabay</a:t>
            </a:r>
            <a:r>
              <a:rPr lang="pt-PT" sz="900" b="0" i="0" dirty="0">
                <a:solidFill>
                  <a:srgbClr val="616161"/>
                </a:solidFill>
                <a:latin typeface="Proxima Nova"/>
              </a:rPr>
              <a:t>.</a:t>
            </a:r>
            <a:endParaRPr sz="9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E98D70-C646-58F8-0C35-3A5F870D9A8C}"/>
              </a:ext>
            </a:extLst>
          </p:cNvPr>
          <p:cNvSpPr txBox="1"/>
          <p:nvPr/>
        </p:nvSpPr>
        <p:spPr>
          <a:xfrm>
            <a:off x="1" y="11483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algn="ctr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“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Cryptoeconomics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”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emphasizes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the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importance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of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decentralized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systems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br>
              <a:rPr lang="pt-PT" sz="1400" b="1" i="0" dirty="0">
                <a:solidFill>
                  <a:srgbClr val="002060"/>
                </a:solidFill>
                <a:latin typeface="Proxima Nova"/>
              </a:rPr>
            </a:b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in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aligning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free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initiative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with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inclusive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and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sustainable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pt-PT" sz="1400" b="1" i="0" dirty="0" err="1">
                <a:solidFill>
                  <a:srgbClr val="002060"/>
                </a:solidFill>
                <a:latin typeface="Proxima Nova"/>
              </a:rPr>
              <a:t>behaviors</a:t>
            </a:r>
            <a:r>
              <a:rPr lang="pt-PT" sz="1400" b="1" i="0" dirty="0">
                <a:solidFill>
                  <a:srgbClr val="002060"/>
                </a:solidFill>
                <a:latin typeface="Proxima Nova"/>
              </a:rPr>
              <a:t>.</a:t>
            </a:r>
          </a:p>
        </p:txBody>
      </p:sp>
      <p:pic>
        <p:nvPicPr>
          <p:cNvPr id="16" name="Imagem 15" descr="Uma imagem com céu, nuvem, ar livre, pessoa&#10;&#10;Descrição gerada automaticamente">
            <a:extLst>
              <a:ext uri="{FF2B5EF4-FFF2-40B4-BE49-F238E27FC236}">
                <a16:creationId xmlns:a16="http://schemas.microsoft.com/office/drawing/2014/main" id="{492BFEEC-E6C2-7726-E211-D4583918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2029622"/>
            <a:ext cx="4191000" cy="23593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4F3C8C0-B739-F82B-31DD-392636FD7E7E}"/>
              </a:ext>
            </a:extLst>
          </p:cNvPr>
          <p:cNvSpPr txBox="1"/>
          <p:nvPr/>
        </p:nvSpPr>
        <p:spPr>
          <a:xfrm>
            <a:off x="0" y="4883812"/>
            <a:ext cx="9143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b="1" dirty="0" err="1"/>
              <a:t>Please</a:t>
            </a:r>
            <a:r>
              <a:rPr lang="pt-PT" sz="800" b="1" dirty="0"/>
              <a:t> </a:t>
            </a:r>
            <a:r>
              <a:rPr lang="pt-PT" sz="800" b="1" dirty="0" err="1"/>
              <a:t>refer</a:t>
            </a:r>
            <a:r>
              <a:rPr lang="pt-PT" sz="800" b="1" dirty="0"/>
              <a:t> to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glossary</a:t>
            </a:r>
            <a:r>
              <a:rPr lang="pt-PT" sz="800" b="1" dirty="0"/>
              <a:t>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this</a:t>
            </a:r>
            <a:r>
              <a:rPr lang="pt-PT" sz="800" b="1" dirty="0"/>
              <a:t> slide </a:t>
            </a:r>
            <a:r>
              <a:rPr lang="pt-PT" sz="800" b="1" dirty="0" err="1"/>
              <a:t>on</a:t>
            </a:r>
            <a:r>
              <a:rPr lang="pt-PT" sz="800" b="1" dirty="0"/>
              <a:t> </a:t>
            </a:r>
            <a:r>
              <a:rPr lang="pt-PT" sz="800" b="1" dirty="0" err="1"/>
              <a:t>page</a:t>
            </a:r>
            <a:r>
              <a:rPr lang="pt-PT" sz="800" b="1" dirty="0"/>
              <a:t> 46 </a:t>
            </a:r>
            <a:r>
              <a:rPr lang="pt-PT" sz="800" b="1" dirty="0" err="1"/>
              <a:t>of</a:t>
            </a:r>
            <a:r>
              <a:rPr lang="pt-PT" sz="800" b="1" dirty="0"/>
              <a:t> </a:t>
            </a:r>
            <a:r>
              <a:rPr lang="pt-PT" sz="800" b="1" dirty="0" err="1"/>
              <a:t>the</a:t>
            </a:r>
            <a:r>
              <a:rPr lang="pt-PT" sz="800" b="1" dirty="0"/>
              <a:t> </a:t>
            </a:r>
            <a:r>
              <a:rPr lang="pt-PT" sz="800" b="1" dirty="0" err="1"/>
              <a:t>book</a:t>
            </a:r>
            <a:r>
              <a:rPr lang="pt-PT" sz="800" b="1" dirty="0"/>
              <a:t>  </a:t>
            </a:r>
            <a:r>
              <a:rPr lang="pt-PT" sz="800" b="1" dirty="0">
                <a:hlinkClick r:id="rId4"/>
              </a:rPr>
              <a:t>”Digital Decentralization: Ethical Democracy via Blockchain and AI’ </a:t>
            </a:r>
            <a:endParaRPr lang="pt-PT" sz="800" b="1" dirty="0"/>
          </a:p>
        </p:txBody>
      </p:sp>
      <p:pic>
        <p:nvPicPr>
          <p:cNvPr id="8194" name="Picture 2" descr="Miniatura de vídeo: 7. Cryptoeconomics">
            <a:hlinkClick r:id="rId2"/>
            <a:extLst>
              <a:ext uri="{FF2B5EF4-FFF2-40B4-BE49-F238E27FC236}">
                <a16:creationId xmlns:a16="http://schemas.microsoft.com/office/drawing/2014/main" id="{976824D5-0E6C-AAF0-FD21-9A6ACBCB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4" y="138038"/>
            <a:ext cx="933450" cy="5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03D29B9-668A-A05C-BE87-3C5BE55B6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626" y="737076"/>
            <a:ext cx="268198" cy="26819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A4FC0D4-6DB2-1499-2CAC-CE978FE6C996}"/>
              </a:ext>
            </a:extLst>
          </p:cNvPr>
          <p:cNvSpPr txBox="1"/>
          <p:nvPr/>
        </p:nvSpPr>
        <p:spPr>
          <a:xfrm>
            <a:off x="7992304" y="4694422"/>
            <a:ext cx="119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/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Licensed under:</a:t>
            </a:r>
            <a:b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u="sng" dirty="0">
                <a:solidFill>
                  <a:srgbClr val="9411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4.0</a:t>
            </a:r>
            <a:endParaRPr lang="pt-PT" sz="1000" b="1" dirty="0">
              <a:solidFill>
                <a:srgbClr val="9411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63D297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2162</TotalTime>
  <Words>4814</Words>
  <Application>Microsoft Macintosh PowerPoint</Application>
  <PresentationFormat>Apresentação no Ecrã (16:9)</PresentationFormat>
  <Paragraphs>221</Paragraphs>
  <Slides>22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6" baseType="lpstr">
      <vt:lpstr>Proxima Nova</vt:lpstr>
      <vt:lpstr>Arial</vt:lpstr>
      <vt:lpstr>Calibri</vt:lpstr>
      <vt:lpstr>Spearmint</vt:lpstr>
      <vt:lpstr>Apresentação do PowerPoint</vt:lpstr>
      <vt:lpstr>          Playlist - 20 Video Series Episodes - Playlist     Book – “Decentralization: Ethical Democracy via Blockchain and AI” – Book</vt:lpstr>
      <vt:lpstr>1. Pilot Episode</vt:lpstr>
      <vt:lpstr>2. Introduction</vt:lpstr>
      <vt:lpstr>3. Incentives Beginning: A Ledger System</vt:lpstr>
      <vt:lpstr>4. Back to the Future of Money</vt:lpstr>
      <vt:lpstr>5. Cryptography and Artificial Intelligence Impact</vt:lpstr>
      <vt:lpstr>6. Programmable Digital Currencies</vt:lpstr>
      <vt:lpstr>7. Cryptoeconomics</vt:lpstr>
      <vt:lpstr>8. CBDC: Centralization of Digital Money</vt:lpstr>
      <vt:lpstr>9. Cryptography &amp; AI in Healthcare</vt:lpstr>
      <vt:lpstr>10. Blockchain and AI in Education</vt:lpstr>
      <vt:lpstr>Apresentação do PowerPoint</vt:lpstr>
      <vt:lpstr>12. Blockchain and AI in Arts and Entertainment</vt:lpstr>
      <vt:lpstr>13. Blockchain and AI in Energy</vt:lpstr>
      <vt:lpstr>14. Blockchain and AI in Finance</vt:lpstr>
      <vt:lpstr>15. Blockchain and AI in Real Estate</vt:lpstr>
      <vt:lpstr>16. Blockchain and AI in Logistics</vt:lpstr>
      <vt:lpstr>17. Cryptography and AI in Governance</vt:lpstr>
      <vt:lpstr>18. Cryptography and AI in Security and Defense</vt:lpstr>
      <vt:lpstr>19. Advanced Cryptography and AI in Digital Identity</vt:lpstr>
      <vt:lpstr>20.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Dário Rodrigues - ESGTS</cp:lastModifiedBy>
  <cp:revision>14</cp:revision>
  <dcterms:modified xsi:type="dcterms:W3CDTF">2024-07-10T09:55:13Z</dcterms:modified>
</cp:coreProperties>
</file>